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81" r:id="rId4"/>
    <p:sldId id="280" r:id="rId5"/>
    <p:sldId id="282" r:id="rId6"/>
    <p:sldId id="257" r:id="rId7"/>
    <p:sldId id="259" r:id="rId8"/>
    <p:sldId id="262" r:id="rId9"/>
    <p:sldId id="264" r:id="rId10"/>
    <p:sldId id="276" r:id="rId11"/>
    <p:sldId id="266" r:id="rId12"/>
    <p:sldId id="277" r:id="rId13"/>
    <p:sldId id="261" r:id="rId14"/>
    <p:sldId id="267" r:id="rId15"/>
    <p:sldId id="268" r:id="rId16"/>
    <p:sldId id="275" r:id="rId17"/>
    <p:sldId id="283" r:id="rId18"/>
    <p:sldId id="284" r:id="rId19"/>
    <p:sldId id="270" r:id="rId20"/>
    <p:sldId id="269" r:id="rId21"/>
    <p:sldId id="271" r:id="rId22"/>
    <p:sldId id="285" r:id="rId23"/>
    <p:sldId id="286" r:id="rId24"/>
    <p:sldId id="287" r:id="rId25"/>
    <p:sldId id="288" r:id="rId26"/>
    <p:sldId id="289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2A5A06"/>
    <a:srgbClr val="7ABC32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2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54;&#1044;&#1048;&#1050;&#1048;\&#1040;&#1076;&#1072;&#1087;&#1090;&#1072;&#1094;&#1110;&#1103;\&#1040;&#1076;&#1072;&#1087;&#1090;&#1072;&#1094;&#1110;&#1103;%205%20&#1082;&#1083;&#1072;&#10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54;&#1044;&#1048;&#1050;&#1048;\&#1040;&#1076;&#1072;&#1087;&#1090;&#1072;&#1094;&#1110;&#1103;\&#1040;&#1076;&#1072;&#1087;&#1090;&#1072;&#1094;&#1110;&#1103;%205%20&#1082;&#1083;&#1072;&#108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54;&#1044;&#1048;&#1050;&#1048;\&#1040;&#1076;&#1072;&#1087;&#1090;&#1072;&#1094;&#1110;&#1103;\&#1040;&#1076;&#1072;&#1087;&#1090;&#1072;&#1094;&#1110;&#1103;%205%20&#1082;&#1083;&#1072;&#108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54;&#1044;&#1048;&#1050;&#1048;\&#1040;&#1076;&#1072;&#1087;&#1090;&#1072;&#1094;&#1110;&#1103;\&#1040;&#1076;&#1072;&#1087;&#1090;&#1072;&#1094;&#1110;&#1103;%205%20&#1082;&#1083;&#1072;&#108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54;&#1044;&#1048;&#1050;&#1048;\&#1040;&#1076;&#1072;&#1087;&#1090;&#1072;&#1094;&#1110;&#1103;\&#1040;&#1076;&#1072;&#1087;&#1090;&#1072;&#1094;&#1110;&#1103;%205%20&#1082;&#1083;&#1072;&#108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5;&#1058;&#1054;&#1044;&#1048;&#1050;&#1048;\&#1040;&#1076;&#1072;&#1087;&#1090;&#1072;&#1094;&#1110;&#1103;\&#1040;&#1076;&#1072;&#1087;&#1090;&#1072;&#1094;&#1110;&#1103;%205%20&#1082;&#1083;&#1072;&#108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5;&#1058;&#1054;&#1044;&#1048;&#1050;&#1048;\&#1040;&#1076;&#1072;&#1087;&#1090;&#1072;&#1094;&#1110;&#1103;\&#1040;&#1076;&#1072;&#1087;&#1090;&#1072;&#1094;&#1110;&#1103;%205%20&#1082;&#1083;&#1072;&#108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Зірки</c:v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Лист1!$A$147:$A$155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Лист1!$B$147:$B$155</c:f>
              <c:numCache>
                <c:formatCode>General</c:formatCode>
                <c:ptCount val="9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3-4C5B-9795-CA2FB74BC5FF}"/>
            </c:ext>
          </c:extLst>
        </c:ser>
        <c:ser>
          <c:idx val="1"/>
          <c:order val="1"/>
          <c:tx>
            <c:v>Прийняті</c:v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Лист1!$A$147:$A$155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Лист1!$C$147:$C$155</c:f>
              <c:numCache>
                <c:formatCode>General</c:formatCode>
                <c:ptCount val="9"/>
                <c:pt idx="0">
                  <c:v>27</c:v>
                </c:pt>
                <c:pt idx="1">
                  <c:v>13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3-4C5B-9795-CA2FB74BC5FF}"/>
            </c:ext>
          </c:extLst>
        </c:ser>
        <c:ser>
          <c:idx val="2"/>
          <c:order val="2"/>
          <c:tx>
            <c:v>неприйняті</c:v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Лист1!$A$147:$A$155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Лист1!$D$147:$D$155</c:f>
              <c:numCache>
                <c:formatCode>General</c:formatCode>
                <c:ptCount val="9"/>
                <c:pt idx="0">
                  <c:v>10</c:v>
                </c:pt>
                <c:pt idx="1">
                  <c:v>12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3-4C5B-9795-CA2FB74BC5FF}"/>
            </c:ext>
          </c:extLst>
        </c:ser>
        <c:ser>
          <c:idx val="3"/>
          <c:order val="3"/>
          <c:tx>
            <c:v>Ізольовані</c:v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Лист1!$A$147:$A$155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Лист1!$E$147:$E$155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43-4C5B-9795-CA2FB74BC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80384"/>
        <c:axId val="55477760"/>
      </c:barChart>
      <c:catAx>
        <c:axId val="5528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477760"/>
        <c:crosses val="autoZero"/>
        <c:auto val="1"/>
        <c:lblAlgn val="ctr"/>
        <c:lblOffset val="100"/>
        <c:noMultiLvlLbl val="0"/>
      </c:catAx>
      <c:valAx>
        <c:axId val="554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80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Зірки</c:v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Лист1!$A$162:$A$170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Лист1!$B$162:$B$170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9-4A4C-BC13-262101668680}"/>
            </c:ext>
          </c:extLst>
        </c:ser>
        <c:ser>
          <c:idx val="1"/>
          <c:order val="1"/>
          <c:tx>
            <c:v>Прийняті</c:v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Лист1!$A$162:$A$170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Лист1!$C$162:$C$170</c:f>
              <c:numCache>
                <c:formatCode>General</c:formatCode>
                <c:ptCount val="9"/>
                <c:pt idx="0">
                  <c:v>27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9-4A4C-BC13-262101668680}"/>
            </c:ext>
          </c:extLst>
        </c:ser>
        <c:ser>
          <c:idx val="2"/>
          <c:order val="2"/>
          <c:tx>
            <c:v>Неприйняті</c:v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Лист1!$A$162:$A$170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Лист1!$D$162:$D$170</c:f>
              <c:numCache>
                <c:formatCode>General</c:formatCode>
                <c:ptCount val="9"/>
                <c:pt idx="0">
                  <c:v>10</c:v>
                </c:pt>
                <c:pt idx="1">
                  <c:v>12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B9-4A4C-BC13-262101668680}"/>
            </c:ext>
          </c:extLst>
        </c:ser>
        <c:ser>
          <c:idx val="3"/>
          <c:order val="3"/>
          <c:tx>
            <c:v>Ізольовані</c:v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Лист1!$A$162:$A$170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Лист1!$E$162:$E$170</c:f>
              <c:numCache>
                <c:formatCode>General</c:formatCode>
                <c:ptCount val="9"/>
                <c:pt idx="0">
                  <c:v>5</c:v>
                </c:pt>
                <c:pt idx="1">
                  <c:v>9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B9-4A4C-BC13-262101668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29696"/>
        <c:axId val="129105920"/>
      </c:barChart>
      <c:catAx>
        <c:axId val="12882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105920"/>
        <c:crosses val="autoZero"/>
        <c:auto val="1"/>
        <c:lblAlgn val="ctr"/>
        <c:lblOffset val="100"/>
        <c:noMultiLvlLbl val="0"/>
      </c:catAx>
      <c:valAx>
        <c:axId val="12910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2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32866724992708"/>
          <c:y val="0.24935730277401769"/>
          <c:w val="0.11995528336735686"/>
          <c:h val="0.199413386380187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Адаптованість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3"/>
          <c:dPt>
            <c:idx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DF-4383-842E-25F79DE7CFB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DF-4383-842E-25F79DE7CFB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DF-4383-842E-25F79DE7CFBC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DF-4383-842E-25F79DE7CFB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DF-4383-842E-25F79DE7CFB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Лист1!$A$65:$A$69</c:f>
              <c:strCache>
                <c:ptCount val="5"/>
                <c:pt idx="0">
                  <c:v>максимальний</c:v>
                </c:pt>
                <c:pt idx="1">
                  <c:v>дуже високий</c:v>
                </c:pt>
                <c:pt idx="2">
                  <c:v>високий </c:v>
                </c:pt>
                <c:pt idx="3">
                  <c:v>середній</c:v>
                </c:pt>
                <c:pt idx="4">
                  <c:v>низький</c:v>
                </c:pt>
              </c:strCache>
            </c:strRef>
          </c:cat>
          <c:val>
            <c:numRef>
              <c:f>Лист1!$B$65:$B$69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22</c:v>
                </c:pt>
                <c:pt idx="3">
                  <c:v>27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DF-4383-842E-25F79DE7C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Неадаптованість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D73-4462-9F57-84909F62342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Лист1!$A$71:$A$72</c:f>
              <c:strCache>
                <c:ptCount val="2"/>
                <c:pt idx="0">
                  <c:v>неочевидний</c:v>
                </c:pt>
                <c:pt idx="1">
                  <c:v>очевидний</c:v>
                </c:pt>
              </c:strCache>
            </c:strRef>
          </c:cat>
          <c:val>
            <c:numRef>
              <c:f>Лист1!$B$71:$B$72</c:f>
              <c:numCache>
                <c:formatCode>General</c:formatCode>
                <c:ptCount val="2"/>
                <c:pt idx="0">
                  <c:v>19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73-4462-9F57-84909F62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Дезадаптованість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dPt>
            <c:idx val="1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4D3-4CEA-8FF8-872F7A84A22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4D3-4CEA-8FF8-872F7A84A22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Лист1!$A$74:$A$76</c:f>
              <c:strCache>
                <c:ptCount val="3"/>
                <c:pt idx="0">
                  <c:v>ситуативний</c:v>
                </c:pt>
                <c:pt idx="1">
                  <c:v>стійкий, очевидний</c:v>
                </c:pt>
                <c:pt idx="2">
                  <c:v>критичний</c:v>
                </c:pt>
              </c:strCache>
            </c:strRef>
          </c:cat>
          <c:val>
            <c:numRef>
              <c:f>Лист1!$B$74:$B$76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3-4CEA-8FF8-872F7A84A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адаптованість</c:v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Лист1!$A$120:$A$128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Лист1!$B$120:$B$128</c:f>
              <c:numCache>
                <c:formatCode>General</c:formatCode>
                <c:ptCount val="9"/>
                <c:pt idx="0">
                  <c:v>17</c:v>
                </c:pt>
                <c:pt idx="1">
                  <c:v>29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2-4BC3-B053-46B84261F394}"/>
            </c:ext>
          </c:extLst>
        </c:ser>
        <c:ser>
          <c:idx val="1"/>
          <c:order val="1"/>
          <c:tx>
            <c:v>неадаптованість</c:v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Лист1!$A$120:$A$128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Лист1!$C$120:$C$128</c:f>
              <c:numCache>
                <c:formatCode>General</c:formatCode>
                <c:ptCount val="9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2-4BC3-B053-46B84261F394}"/>
            </c:ext>
          </c:extLst>
        </c:ser>
        <c:ser>
          <c:idx val="2"/>
          <c:order val="2"/>
          <c:tx>
            <c:v>дезадаптованість</c:v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Лист1!$A$120:$A$128</c:f>
              <c:strCache>
                <c:ptCount val="9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Андріївська ЗОШ І-ІІІ ст.</c:v>
                </c:pt>
                <c:pt idx="6">
                  <c:v>Вовківська ЗОШ І-ІІ ст.</c:v>
                </c:pt>
                <c:pt idx="7">
                  <c:v>Бесарабівський НВК</c:v>
                </c:pt>
                <c:pt idx="8">
                  <c:v>Власівський ЗНВК</c:v>
                </c:pt>
              </c:strCache>
            </c:strRef>
          </c:cat>
          <c:val>
            <c:numRef>
              <c:f>Лист1!$D$120:$D$128</c:f>
              <c:numCache>
                <c:formatCode>General</c:formatCode>
                <c:ptCount val="9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2-4BC3-B053-46B84261F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42240"/>
        <c:axId val="56044160"/>
      </c:barChart>
      <c:catAx>
        <c:axId val="5604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044160"/>
        <c:crosses val="autoZero"/>
        <c:auto val="1"/>
        <c:lblAlgn val="ctr"/>
        <c:lblOffset val="100"/>
        <c:noMultiLvlLbl val="0"/>
      </c:catAx>
      <c:valAx>
        <c:axId val="5604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04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00629325779639E-2"/>
          <c:y val="0.11237502136571369"/>
          <c:w val="0.7326571091067996"/>
          <c:h val="0.54391646912373814"/>
        </c:manualLayout>
      </c:layout>
      <c:barChart>
        <c:barDir val="col"/>
        <c:grouping val="clustered"/>
        <c:varyColors val="0"/>
        <c:ser>
          <c:idx val="0"/>
          <c:order val="0"/>
          <c:tx>
            <c:v>Високий рівень</c:v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Лист1!$A$190:$A$197</c:f>
              <c:strCache>
                <c:ptCount val="8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Вовківська ЗОШ І-ІІ ст.</c:v>
                </c:pt>
                <c:pt idx="6">
                  <c:v>Бесарабівський НВК</c:v>
                </c:pt>
                <c:pt idx="7">
                  <c:v>Власівський ЗНВК</c:v>
                </c:pt>
              </c:strCache>
            </c:strRef>
          </c:cat>
          <c:val>
            <c:numRef>
              <c:f>Лист1!$B$190:$B$197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1-4C71-B95C-6C2E737F07DF}"/>
            </c:ext>
          </c:extLst>
        </c:ser>
        <c:ser>
          <c:idx val="1"/>
          <c:order val="1"/>
          <c:tx>
            <c:v>Середній рівень</c:v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Лист1!$A$190:$A$197</c:f>
              <c:strCache>
                <c:ptCount val="8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Вовківська ЗОШ І-ІІ ст.</c:v>
                </c:pt>
                <c:pt idx="6">
                  <c:v>Бесарабівський НВК</c:v>
                </c:pt>
                <c:pt idx="7">
                  <c:v>Власівський ЗНВК</c:v>
                </c:pt>
              </c:strCache>
            </c:strRef>
          </c:cat>
          <c:val>
            <c:numRef>
              <c:f>Лист1!$C$190:$C$197</c:f>
              <c:numCache>
                <c:formatCode>General</c:formatCode>
                <c:ptCount val="8"/>
                <c:pt idx="0">
                  <c:v>9</c:v>
                </c:pt>
                <c:pt idx="1">
                  <c:v>12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1-4C71-B95C-6C2E737F07DF}"/>
            </c:ext>
          </c:extLst>
        </c:ser>
        <c:ser>
          <c:idx val="2"/>
          <c:order val="2"/>
          <c:tx>
            <c:v>Зовнішня мотивація</c:v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Лист1!$A$190:$A$197</c:f>
              <c:strCache>
                <c:ptCount val="8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Вовківська ЗОШ І-ІІ ст.</c:v>
                </c:pt>
                <c:pt idx="6">
                  <c:v>Бесарабівський НВК</c:v>
                </c:pt>
                <c:pt idx="7">
                  <c:v>Власівський ЗНВК</c:v>
                </c:pt>
              </c:strCache>
            </c:strRef>
          </c:cat>
          <c:val>
            <c:numRef>
              <c:f>Лист1!$D$190:$D$197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1-4C71-B95C-6C2E737F07DF}"/>
            </c:ext>
          </c:extLst>
        </c:ser>
        <c:ser>
          <c:idx val="3"/>
          <c:order val="3"/>
          <c:tx>
            <c:v>Низький рівень</c:v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Лист1!$A$190:$A$197</c:f>
              <c:strCache>
                <c:ptCount val="8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Вовківська ЗОШ І-ІІ ст.</c:v>
                </c:pt>
                <c:pt idx="6">
                  <c:v>Бесарабівський НВК</c:v>
                </c:pt>
                <c:pt idx="7">
                  <c:v>Власівський ЗНВК</c:v>
                </c:pt>
              </c:strCache>
            </c:strRef>
          </c:cat>
          <c:val>
            <c:numRef>
              <c:f>Лист1!$E$190:$E$197</c:f>
              <c:numCache>
                <c:formatCode>General</c:formatCode>
                <c:ptCount val="8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0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21-4C71-B95C-6C2E737F07DF}"/>
            </c:ext>
          </c:extLst>
        </c:ser>
        <c:ser>
          <c:idx val="4"/>
          <c:order val="4"/>
          <c:tx>
            <c:v>Шкільна дезадаптація</c:v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Лист1!$A$190:$A$197</c:f>
              <c:strCache>
                <c:ptCount val="8"/>
                <c:pt idx="0">
                  <c:v>Кегичівський ліцей</c:v>
                </c:pt>
                <c:pt idx="1">
                  <c:v>Слобожанська ЗОШ І-ІІІ ст.</c:v>
                </c:pt>
                <c:pt idx="2">
                  <c:v>Мажарський ЗНВК</c:v>
                </c:pt>
                <c:pt idx="3">
                  <c:v>Медведівська ЗОШ І-ІІІ ст.</c:v>
                </c:pt>
                <c:pt idx="4">
                  <c:v>Красненська ЗОШ І-ІІІ ст.</c:v>
                </c:pt>
                <c:pt idx="5">
                  <c:v>Вовківська ЗОШ І-ІІ ст.</c:v>
                </c:pt>
                <c:pt idx="6">
                  <c:v>Бесарабівський НВК</c:v>
                </c:pt>
                <c:pt idx="7">
                  <c:v>Власівський ЗНВК</c:v>
                </c:pt>
              </c:strCache>
            </c:strRef>
          </c:cat>
          <c:val>
            <c:numRef>
              <c:f>Лист1!$F$190:$F$197</c:f>
              <c:numCache>
                <c:formatCode>General</c:formatCode>
                <c:ptCount val="8"/>
                <c:pt idx="0">
                  <c:v>13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21-4C71-B95C-6C2E737F0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039776"/>
        <c:axId val="370040760"/>
      </c:barChart>
      <c:catAx>
        <c:axId val="37003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0040760"/>
        <c:crosses val="autoZero"/>
        <c:auto val="1"/>
        <c:lblAlgn val="ctr"/>
        <c:lblOffset val="100"/>
        <c:noMultiLvlLbl val="0"/>
      </c:catAx>
      <c:valAx>
        <c:axId val="37004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003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67428907374394"/>
          <c:y val="7.944203978252723E-2"/>
          <c:w val="0.23022695846440977"/>
          <c:h val="0.2956432072569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ED95-7BB0-4B55-AF7F-A96D930B89A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BED4B-07FD-4A63-9D94-CF6D1157F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2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Проект «Вчимося жити разом» спрямований на розвиток у дітей соціальних навичок, таких як: ефективне спілкування, співчуття, повага до прав людини, робота в команді, запобігання конфліктам і їх конструктивне розв'язання, протистояння негативним соціальним впливам, переговори, медіація, примирення.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ED4B-07FD-4A63-9D94-CF6D1157FDB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3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Проект реалізується в двох напрямках – формування у школярів життєвих</a:t>
            </a:r>
            <a:r>
              <a:rPr lang="uk-UA" baseline="0" dirty="0" smtClean="0"/>
              <a:t> навичок, які сприяють позитивній адаптації, та надання дітям і родинам психосоціальної підтримки.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ED4B-07FD-4A63-9D94-CF6D1157FD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utta.org.u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.iitta.gov.ua/707671/1/KRP2017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.iitta.gov.ua/707659/1/%D0%AE%D0%9D%D0%98%D0%A1%D0%95%D0%A4_%D0%925_%D0%9D%D0%B5%D0%B1%D0%B5%D0%B7%D0%BF%D0%B5%D1%87%D0%BD%D1%96%20%D0%BA%D0%B2%D0%B5%D1%81%D1%82%D0%B8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490" y="680310"/>
            <a:ext cx="7329840" cy="19851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 підсумки дослідження адаптації учнів 5 класу до навчання </a:t>
            </a:r>
            <a:br>
              <a:rPr lang="uk-UA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основній школі</a:t>
            </a:r>
            <a:endParaRPr lang="en-US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295" y="4650640"/>
            <a:ext cx="4275740" cy="137434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2A5A06"/>
                </a:solidFill>
                <a:latin typeface="Times New Roman" pitchFamily="18" charset="0"/>
                <a:cs typeface="Times New Roman" pitchFamily="18" charset="0"/>
              </a:rPr>
              <a:t>Бойко Н.А., методист з питань психології відділу освіти </a:t>
            </a:r>
          </a:p>
          <a:p>
            <a:r>
              <a:rPr lang="uk-UA" dirty="0" err="1" smtClean="0">
                <a:solidFill>
                  <a:srgbClr val="2A5A06"/>
                </a:solidFill>
                <a:latin typeface="Times New Roman" pitchFamily="18" charset="0"/>
                <a:cs typeface="Times New Roman" pitchFamily="18" charset="0"/>
              </a:rPr>
              <a:t>Кегичівської</a:t>
            </a:r>
            <a:r>
              <a:rPr lang="uk-UA" dirty="0" smtClean="0">
                <a:solidFill>
                  <a:srgbClr val="2A5A06"/>
                </a:solidFill>
                <a:latin typeface="Times New Roman" pitchFamily="18" charset="0"/>
                <a:cs typeface="Times New Roman" pitchFamily="18" charset="0"/>
              </a:rPr>
              <a:t> районної </a:t>
            </a:r>
          </a:p>
          <a:p>
            <a:r>
              <a:rPr lang="uk-UA" dirty="0" smtClean="0">
                <a:solidFill>
                  <a:srgbClr val="2A5A06"/>
                </a:solidFill>
                <a:latin typeface="Times New Roman" pitchFamily="18" charset="0"/>
                <a:cs typeface="Times New Roman" pitchFamily="18" charset="0"/>
              </a:rPr>
              <a:t>державної адміністрації </a:t>
            </a:r>
            <a:endParaRPr lang="en-US" dirty="0">
              <a:solidFill>
                <a:srgbClr val="2A5A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Результати соціометричного дослідження </a:t>
            </a:r>
            <a:r>
              <a:rPr lang="uk-UA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сферою навчання</a:t>
            </a:r>
            <a:endParaRPr lang="ru-RU" sz="32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041184"/>
              </p:ext>
            </p:extLst>
          </p:nvPr>
        </p:nvGraphicFramePr>
        <p:xfrm>
          <a:off x="601670" y="1291130"/>
          <a:ext cx="8085130" cy="503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4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106893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2A5A06"/>
                </a:solidFill>
                <a:latin typeface="Times New Roman" pitchFamily="18" charset="0"/>
                <a:cs typeface="Times New Roman" pitchFamily="18" charset="0"/>
              </a:rPr>
              <a:t>Результати соціометричного дослідження за сферою </a:t>
            </a:r>
            <a:r>
              <a:rPr lang="uk-UA" b="1" dirty="0" smtClean="0">
                <a:solidFill>
                  <a:srgbClr val="2A5A06"/>
                </a:solidFill>
                <a:latin typeface="Times New Roman" pitchFamily="18" charset="0"/>
                <a:cs typeface="Times New Roman" pitchFamily="18" charset="0"/>
              </a:rPr>
              <a:t>дозвілля</a:t>
            </a:r>
            <a:endParaRPr lang="ru-RU" b="1" dirty="0">
              <a:solidFill>
                <a:srgbClr val="2A5A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99861"/>
              </p:ext>
            </p:extLst>
          </p:nvPr>
        </p:nvGraphicFramePr>
        <p:xfrm>
          <a:off x="1517900" y="1749245"/>
          <a:ext cx="7167533" cy="40355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в колективі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від загальної </a:t>
                      </a:r>
                      <a:endParaRPr lang="uk-UA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кількості </a:t>
                      </a: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Зірки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Прийняті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прийняті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r>
                        <a:rPr lang="uk-UA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Ізольовані 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9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Результати соціометричного дослідження за сферою </a:t>
            </a:r>
            <a:r>
              <a:rPr lang="uk-UA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дозвілля</a:t>
            </a:r>
            <a:endParaRPr lang="ru-RU" sz="32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132280"/>
              </p:ext>
            </p:extLst>
          </p:nvPr>
        </p:nvGraphicFramePr>
        <p:xfrm>
          <a:off x="457200" y="1450181"/>
          <a:ext cx="8229600" cy="488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7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9"/>
          <p:cNvSpPr txBox="1">
            <a:spLocks/>
          </p:cNvSpPr>
          <p:nvPr/>
        </p:nvSpPr>
        <p:spPr>
          <a:xfrm>
            <a:off x="754375" y="527605"/>
            <a:ext cx="7329840" cy="9162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Методика «Визначення особистісної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адаптованості школярів» А.Фурмана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058455"/>
              </p:ext>
            </p:extLst>
          </p:nvPr>
        </p:nvGraphicFramePr>
        <p:xfrm>
          <a:off x="907080" y="1443835"/>
          <a:ext cx="7482545" cy="473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2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9"/>
          <p:cNvSpPr txBox="1">
            <a:spLocks/>
          </p:cNvSpPr>
          <p:nvPr/>
        </p:nvSpPr>
        <p:spPr>
          <a:xfrm>
            <a:off x="950341" y="374900"/>
            <a:ext cx="7329840" cy="916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Методика «Визначення особистісної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адаптованості школярів» А.Фурмана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45985"/>
              </p:ext>
            </p:extLst>
          </p:nvPr>
        </p:nvGraphicFramePr>
        <p:xfrm>
          <a:off x="907080" y="1291129"/>
          <a:ext cx="7787955" cy="503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32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 txBox="1">
            <a:spLocks/>
          </p:cNvSpPr>
          <p:nvPr/>
        </p:nvSpPr>
        <p:spPr>
          <a:xfrm>
            <a:off x="780206" y="527605"/>
            <a:ext cx="7329840" cy="9162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Методика «Визначення особистісної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адаптованості школярів» А.Фурмана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538942"/>
              </p:ext>
            </p:extLst>
          </p:nvPr>
        </p:nvGraphicFramePr>
        <p:xfrm>
          <a:off x="601670" y="1749245"/>
          <a:ext cx="7940659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4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«Визначення особистісної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адаптованості школярів» А.Фурмана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58762"/>
              </p:ext>
            </p:extLst>
          </p:nvPr>
        </p:nvGraphicFramePr>
        <p:xfrm>
          <a:off x="601670" y="1247775"/>
          <a:ext cx="8246070" cy="492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6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8967" y="222195"/>
            <a:ext cx="8246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</a:t>
            </a:r>
            <a:r>
              <a:rPr lang="uk-UA" sz="24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визначення рівня шкільної мотивації в адаптації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Лусканової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93536"/>
              </p:ext>
            </p:extLst>
          </p:nvPr>
        </p:nvGraphicFramePr>
        <p:xfrm>
          <a:off x="448967" y="1749245"/>
          <a:ext cx="8236466" cy="45262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00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Рівень</a:t>
                      </a:r>
                      <a:r>
                        <a:rPr lang="uk-UA" sz="2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адаптації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від загальної </a:t>
                      </a:r>
                      <a:endParaRPr lang="uk-UA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кількості </a:t>
                      </a: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Високий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Середній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Зовнішня</a:t>
                      </a:r>
                      <a:r>
                        <a:rPr lang="uk-UA" sz="2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мотивація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Низький 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Шкільна дезадаптація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463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863787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</a:t>
            </a:r>
            <a:r>
              <a:rPr lang="uk-UA" sz="3100" b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визначення рівня шкільної мотивації в адаптації  Н. </a:t>
            </a:r>
            <a:r>
              <a:rPr lang="uk-UA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Лусканової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994742"/>
              </p:ext>
            </p:extLst>
          </p:nvPr>
        </p:nvGraphicFramePr>
        <p:xfrm>
          <a:off x="296261" y="1391393"/>
          <a:ext cx="8382304" cy="463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79719" cy="5497380"/>
          </a:xfrm>
        </p:spPr>
        <p:txBody>
          <a:bodyPr/>
          <a:lstStyle/>
          <a:p>
            <a:pPr lvl="1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Рекомендації</a:t>
            </a:r>
            <a:b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ласним керівникам:</a:t>
            </a:r>
            <a:b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 даних соціометричних досліджень планувати роботу у класі таким чином, щоб мали місце ситуації, заходи, які підвищують соціальний статус дітей.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Проводити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заходи спрямовані на згуртованість класного колективу.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остійно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проблемних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1" y="274638"/>
            <a:ext cx="8551480" cy="620846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розвиток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передпубертатного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росту,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стопи,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61168"/>
          </a:xfrm>
        </p:spPr>
        <p:txBody>
          <a:bodyPr>
            <a:noAutofit/>
          </a:bodyPr>
          <a:lstStyle/>
          <a:p>
            <a:pPr lvl="1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Вчителям-преметникам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В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навчально-виховному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психофізіологічні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Враховувати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труднощі адаптаційного періоду, вікові особливості п’ятикласників у виборі термінології, методичних прийомів.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перевантажувати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надмірними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гігієнічних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Н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алагоджувати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контакт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з батьками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Ф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іксувати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позитивну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одного з одним,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Р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самоконтролю,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свою роботу і роботу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8. Р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словниками,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9.Д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писемного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семестрові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виставляти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формально, 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потенційні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899" y="374900"/>
            <a:ext cx="7177135" cy="5955495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Практичним психологам та соціальним педагогам: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Забезпечити соціально-психологічний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супровід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навчально-виховного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 в період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адаптації.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організувати роботу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корекційних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  учнів, які відчувають труднощі у навчанні та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спілкуванні.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остійно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проводити індивідуальне консультування батьків і учнів з проблемних питань навчання та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ровести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тренінги з учнями 5-х класів, спільні заняття учнів та батьків для зменшення емоційної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згуртованості класу.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75" y="153818"/>
            <a:ext cx="7787955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«Вчимося жити разом»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29131" y="1455211"/>
            <a:ext cx="6405375" cy="4264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1138425"/>
            <a:ext cx="7473395" cy="56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8847740" cy="66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738" t="14618" r="10409"/>
          <a:stretch/>
        </p:blipFill>
        <p:spPr>
          <a:xfrm>
            <a:off x="636121" y="1901951"/>
            <a:ext cx="7600800" cy="433123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557165" y="2665475"/>
            <a:ext cx="1985165" cy="916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8965" y="222195"/>
            <a:ext cx="82522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превентивної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http://autta.org.ua</a:t>
            </a: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785689"/>
            <a:ext cx="3657600" cy="485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6731" y="5065973"/>
            <a:ext cx="4951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hlinkClick r:id="rId3"/>
              </a:rPr>
              <a:t>http://</a:t>
            </a:r>
            <a:r>
              <a:rPr lang="ru-RU" sz="2000" dirty="0" smtClean="0">
                <a:hlinkClick r:id="rId3"/>
              </a:rPr>
              <a:t>lib.iitta.gov.ua/707671/1/KRP2017.pdf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260" y="539608"/>
            <a:ext cx="8093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 формування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 до стресу в дітей дошкільного віку та школярів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«Безпечний простір»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6730" y="2634111"/>
            <a:ext cx="4951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вчителів, які мають сертифікат про проходження тренінгу «Підвищення психосоціальної стійкості до стресу у дітей»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3555" y="1901949"/>
            <a:ext cx="3044950" cy="4567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5770" y="37344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http://lib.iitta.gov.ua/707659/1/%D0%AE%D0%9D%D0%98%D0%A1%D0%95%D0%A4_%D0%925_%</a:t>
            </a:r>
            <a:r>
              <a:rPr lang="en-US" dirty="0" smtClean="0">
                <a:hlinkClick r:id="rId3"/>
              </a:rPr>
              <a:t>D0%9D%D0%B5%D0%B1%D0%B5%D0%B7%D0%BF%D0%B5%D1%87%D0%BD%D1%96%20%D0%BA%D0%B2%D0%B5%D1%81%D1%82%D0%B8.pdf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080" y="527605"/>
            <a:ext cx="763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дітей: профілактика залучення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251277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55757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 розвиток – 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абстрактного.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один урок).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конкретного, практичного, актуального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1" y="274638"/>
            <a:ext cx="8551480" cy="620846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розвиток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агалом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переходом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дня, тому все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до приходу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274638"/>
            <a:ext cx="8390540" cy="590305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проблеми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автономності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473385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переході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17900" y="527605"/>
            <a:ext cx="7204803" cy="580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ABC3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7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Соціометрія</a:t>
            </a:r>
            <a:r>
              <a:rPr lang="uk-UA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uk-UA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Методика «Визначення особистісної адаптованості школярів» </a:t>
            </a:r>
            <a:r>
              <a:rPr lang="uk-UA" sz="3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А.Фурмана</a:t>
            </a:r>
            <a:r>
              <a:rPr lang="ru-RU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endParaRPr lang="ru-RU" sz="3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4000" b="1" spc="-2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</a:t>
            </a:r>
            <a:r>
              <a:rPr lang="uk-UA" sz="40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визначення рівня шкільної мотивації в адаптації  Н. </a:t>
            </a:r>
            <a:r>
              <a:rPr lang="uk-UA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Лусканової</a:t>
            </a:r>
            <a:r>
              <a:rPr lang="uk-UA" sz="40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8339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навчальних закладах району 181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пꞌятикласник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взял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участь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133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учня ( 73,5%) 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загальноосвітніх 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навчальних закладів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106893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Результати соціометричного дослідження за сферою </a:t>
            </a: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44986"/>
              </p:ext>
            </p:extLst>
          </p:nvPr>
        </p:nvGraphicFramePr>
        <p:xfrm>
          <a:off x="1517900" y="1749245"/>
          <a:ext cx="7167533" cy="40355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в колективі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від загальної </a:t>
                      </a:r>
                      <a:endParaRPr lang="uk-UA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кількості </a:t>
                      </a: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Зірки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Прийняті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прийняті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Ізольовані 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14 %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337</Words>
  <Application>Microsoft Office PowerPoint</Application>
  <PresentationFormat>Экран (4:3)</PresentationFormat>
  <Paragraphs>100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Про підсумки дослідження адаптації учнів 5 класу до навчання  у основній школі</vt:lpstr>
      <vt:lpstr>Фізичний розвиток –  початок передпубертатного періоду, спостерігається швидкий «стрибок» росту, порушення пропорцій (швидко ростуть стопи, кінцівки)  </vt:lpstr>
      <vt:lpstr>Психічний розвиток –  в інтелектуальному аспекті починається поступовий перехід від конкретного мислення до абстрактного. Проте абстрактне мислення ще не повністю розвинене, тому слід уникати навчального матеріалу, в якому багато нових понять (рекомендується не більше трьох нових термінів за один урок). Більше цікавого, конкретного, практичного, актуального.</vt:lpstr>
      <vt:lpstr>Соціальний розвиток –  загалом велика залежність від батьків, учителів, але у зв’язку з переходом до основної школи посилюється автономність. В основній школі, як правило, немає групи продовженого дня, тому все більше дітей самі ходять до школи, а після занять до приходу батьків залишаються без нагляду дорослих. У структурі класу формуються групи, переважно з дітей однієї статі. Лідерами найчастіше є учні, які добре вчаться або можуть зацікавити інших особливими здібностями чи навіть новими іграшками, модними речами.</vt:lpstr>
      <vt:lpstr>Актуальні проблеми Адаптація до навчання у середній школі. Стосунки з новими учителями. Збільшення ризиків внаслідок більшої автономності.</vt:lpstr>
      <vt:lpstr>Мета дослідження –  визначити рівень адаптації учнів при переході з початкової до основної школи   </vt:lpstr>
      <vt:lpstr>Презентация PowerPoint</vt:lpstr>
      <vt:lpstr>Всього у навчальних закладах району 181 пꞌятикласник.    В дослідженні взяли участь  133 учня ( 73,5%)  із 9 загальноосвітніх  навчальних закладів.</vt:lpstr>
      <vt:lpstr>Результати соціометричного дослідження за сферою навчання</vt:lpstr>
      <vt:lpstr>Результати соціометричного дослідження  за сферою навчання</vt:lpstr>
      <vt:lpstr>Результати соціометричного дослідження за сферою дозвілля</vt:lpstr>
      <vt:lpstr>Результати соціометричного дослідження за сферою дозвілля</vt:lpstr>
      <vt:lpstr>Презентация PowerPoint</vt:lpstr>
      <vt:lpstr>Презентация PowerPoint</vt:lpstr>
      <vt:lpstr>Презентация PowerPoint</vt:lpstr>
      <vt:lpstr>Методика «Визначення особистісної  адаптованості школярів» А.Фурмана</vt:lpstr>
      <vt:lpstr>Презентация PowerPoint</vt:lpstr>
      <vt:lpstr>Результати методики на визначення рівня шкільної мотивації в адаптації  Н. Лусканової </vt:lpstr>
      <vt:lpstr>Рекомендації Класним керівникам: 1. На основі даних соціометричних досліджень планувати роботу у класі таким чином, щоб мали місце ситуації, заходи, які підвищують соціальний статус дітей. 2. Проводити заходи спрямовані на згуртованість класного колективу.   3. Постійно проводити індивідуальне консультування батьків і учнів з проблемних питань навчання та виховання. </vt:lpstr>
      <vt:lpstr>Вчителям-преметникам: 1. Враховувати в навчально-виховному процесі вікові психофізіологічні особливості учнів. 2. Враховувати труднощі адаптаційного періоду, вікові особливості п’ятикласників у виборі термінології, методичних прийомів.  3. Не перевантажувати учнів надмірними за обсягом домашніми завданнями, дозувати їх з урахуванням рівня підготовки учня, гігієнічних вимог віку.  4. Налагоджувати емоційний контакт з класом та з батьками учнів.  5. Не використовувати оцінку як засіб покарання учня: оцінка досягнень повинна орієнтуватись на успіх, сприяти мотивації навчання, а не її зниженню.  6. Фіксувати позитивну динаміку в розвитку кожного учня (не порівнювати учнів одного з одним, а порівнювати певні досягнення сьогодні і вчора).  7. Розвивати навички самоконтролю, вміння оцінювати свою роботу і роботу класу.  8. Розвивати навички самостійної роботи: користування додатковою літературою, словниками, довідниками, інтернет-ресурсами.  9.Дотримуватися єдиних вимог до усного та писемного мовлення. 10. Не створювати ситуацій, що травмують психіку, під час виставлення оцінок за контрольні роботи, семестрові тощо; виставляти оцінки не формально, а з урахуванням особистих досягнень кожного учня. 11. Враховувати принципи роботи з обдарованими дітьми, які мають високі потенційні здібності.</vt:lpstr>
      <vt:lpstr>Практичним психологам та соціальним педагогам: 1. Забезпечити соціально-психологічний супровід навчально-виховного процесу в період адаптації. 2. Створити і організувати роботу корекційних груп  учнів, які відчувають труднощі у навчанні та спілкуванні. 3. Постійно проводити індивідуальне консультування батьків і учнів з проблемних питань навчання та виховання. 4. Провести тренінги з учнями 5-х класів, спільні заняття учнів та батьків для зменшення емоційної напруги та згуртованості класу.</vt:lpstr>
      <vt:lpstr>Проект «Вчимося жити разом»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90</cp:revision>
  <dcterms:created xsi:type="dcterms:W3CDTF">2013-08-21T19:17:07Z</dcterms:created>
  <dcterms:modified xsi:type="dcterms:W3CDTF">2017-10-24T05:43:59Z</dcterms:modified>
</cp:coreProperties>
</file>