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65" r:id="rId6"/>
    <p:sldId id="266" r:id="rId7"/>
    <p:sldId id="261" r:id="rId8"/>
    <p:sldId id="262" r:id="rId9"/>
    <p:sldId id="263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5" r:id="rId25"/>
    <p:sldId id="280" r:id="rId26"/>
    <p:sldId id="282" r:id="rId27"/>
    <p:sldId id="259" r:id="rId28"/>
    <p:sldId id="286" r:id="rId29"/>
    <p:sldId id="287" r:id="rId30"/>
    <p:sldId id="288" r:id="rId31"/>
    <p:sldId id="289" r:id="rId32"/>
    <p:sldId id="290" r:id="rId33"/>
    <p:sldId id="279" r:id="rId34"/>
    <p:sldId id="292" r:id="rId35"/>
    <p:sldId id="283" r:id="rId36"/>
    <p:sldId id="293" r:id="rId37"/>
    <p:sldId id="291" r:id="rId38"/>
    <p:sldId id="297" r:id="rId39"/>
    <p:sldId id="294" r:id="rId40"/>
    <p:sldId id="296" r:id="rId41"/>
    <p:sldId id="295" r:id="rId42"/>
    <p:sldId id="299" r:id="rId43"/>
    <p:sldId id="298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laws/show/1768-1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laws/show/2229-19#n23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laws/show/254%D0%BA/96-%D0%B2%D1%8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laws/show/658-2018-%D0%BF#n24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d-era.com/courses/course-v1:EdEra_OSCE+ST101+ST101/about?fbclid=IwAR3-0UE8cuHONAMzg4bf4aHwqboqr0sKTarNiAf00TcWcAL6TjMYdBXlX3w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.rada.gov.ua/laws/show/254%D0%BA/96-%D0%B2%D1%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492896"/>
            <a:ext cx="81369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Monotype Corsiva" panose="03010101010201010101" pitchFamily="66" charset="0"/>
                <a:cs typeface="Aharoni" panose="02010803020104030203" pitchFamily="2" charset="-79"/>
              </a:rPr>
              <a:t>Про попередження та захист дітей </a:t>
            </a:r>
          </a:p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Monotype Corsiva" panose="03010101010201010101" pitchFamily="66" charset="0"/>
                <a:cs typeface="Aharoni" panose="02010803020104030203" pitchFamily="2" charset="-79"/>
              </a:rPr>
              <a:t>від усіх форм насильства, образ, </a:t>
            </a:r>
          </a:p>
          <a:p>
            <a:pPr algn="ctr"/>
            <a:r>
              <a:rPr lang="uk-UA" sz="4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Monotype Corsiva" panose="03010101010201010101" pitchFamily="66" charset="0"/>
                <a:cs typeface="Aharoni" panose="02010803020104030203" pitchFamily="2" charset="-79"/>
              </a:rPr>
              <a:t>недбалого та жорстокого поводження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latin typeface="Monotype Corsiva" panose="03010101010201010101" pitchFamily="66" charset="0"/>
              <a:cs typeface="Aharoni" panose="02010803020104030203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43879" y="5085184"/>
            <a:ext cx="3900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Бойко Н.А.,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методист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з питань психології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відділу освіти, молоді та спорту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Кегичівської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районної </a:t>
            </a:r>
          </a:p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державної адміністрації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23528" y="764704"/>
            <a:ext cx="8373616" cy="5112568"/>
          </a:xfrm>
        </p:spPr>
        <p:txBody>
          <a:bodyPr/>
          <a:lstStyle/>
          <a:p>
            <a:pPr algn="ctr"/>
            <a:r>
              <a:rPr lang="uk-UA" altLang="ko-KR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охорону дитинства»</a:t>
            </a: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ч.1. ст.12: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першоосновою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кожного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Батьки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піклуватися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.6. ст.12: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112568"/>
          </a:xfrm>
        </p:spPr>
        <p:txBody>
          <a:bodyPr/>
          <a:lstStyle/>
          <a:p>
            <a:pPr algn="ctr"/>
            <a:endParaRPr lang="uk-UA" altLang="ko-K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ko-K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ko-K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 або неналежне виконання обов'язків </a:t>
            </a:r>
            <a:r>
              <a:rPr lang="uk-UA" altLang="ko-K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виховання дітей батьки можуть бути притягнені до різних видів </a:t>
            </a:r>
            <a:r>
              <a:rPr lang="uk-UA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 відповідальності</a:t>
            </a:r>
            <a:endParaRPr lang="ko-KR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616624"/>
          </a:xfrm>
        </p:spPr>
        <p:txBody>
          <a:bodyPr/>
          <a:lstStyle/>
          <a:p>
            <a:pPr algn="ctr"/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України про адміністративні порушення</a:t>
            </a:r>
          </a:p>
          <a:p>
            <a:endParaRPr lang="uk-UA" altLang="ko-K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184.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п’ятдесяти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до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тягнуть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собою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трьохсот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79512" y="764704"/>
            <a:ext cx="8517632" cy="5112568"/>
          </a:xfrm>
        </p:spPr>
        <p:txBody>
          <a:bodyPr/>
          <a:lstStyle/>
          <a:p>
            <a:pPr algn="ctr"/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 кодекс України</a:t>
            </a:r>
          </a:p>
          <a:p>
            <a:pPr algn="ctr"/>
            <a:endParaRPr lang="uk-UA" altLang="ko-KR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166.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Злісне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догляду за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особою,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Злісне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опікунами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піклувальниками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догляду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особою,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карається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352928" cy="5832648"/>
          </a:xfrm>
        </p:spPr>
        <p:txBody>
          <a:bodyPr/>
          <a:lstStyle/>
          <a:p>
            <a:pPr algn="ctr"/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 кодекс України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судом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не забрали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пологового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шести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виявляли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ухиляються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поводяться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є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алкоголіками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наркоманами;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вдаються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будь-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примушують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жебракування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бродяжництва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умисного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424936" cy="5112568"/>
          </a:xfrm>
        </p:spPr>
        <p:txBody>
          <a:bodyPr/>
          <a:lstStyle/>
          <a:p>
            <a:pPr algn="ctr"/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 кодекс України</a:t>
            </a:r>
          </a:p>
          <a:p>
            <a:pPr algn="ctr"/>
            <a:endParaRPr lang="uk-UA" altLang="ko-KR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151. Права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Батьки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перед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Батьки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Батьки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засадам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altLang="ko-KR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332656"/>
            <a:ext cx="8589640" cy="6192688"/>
          </a:xfrm>
        </p:spPr>
        <p:txBody>
          <a:bodyPr/>
          <a:lstStyle/>
          <a:p>
            <a:pPr algn="ctr"/>
            <a:r>
              <a:rPr lang="uk-UA" altLang="ko-KR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освіту»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ч.1. ст.55. 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першоосновою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Батьки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 ст.55.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право: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 і форму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громадському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бути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позапланові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соціологічні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участь у них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плану;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є) і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112568"/>
          </a:xfrm>
        </p:spPr>
        <p:txBody>
          <a:bodyPr/>
          <a:lstStyle/>
          <a:p>
            <a:pPr algn="ctr"/>
            <a:r>
              <a:rPr lang="uk-UA" altLang="ko-KR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освіту»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ч.4. ст.55: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права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ctr"/>
            <a:r>
              <a:rPr lang="uk-UA" altLang="ko-KR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</a:t>
            </a:r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 середню освіту»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 Права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Батьки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право: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7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ctr"/>
            <a:r>
              <a:rPr lang="uk-UA" altLang="ko-KR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</a:t>
            </a:r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 середню освіту»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ч.3. ст.8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вечірньою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заочною),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</a:t>
            </a:r>
          </a:p>
        </p:txBody>
      </p:sp>
    </p:spTree>
    <p:extLst>
      <p:ext uri="{BB962C8B-B14F-4D97-AF65-F5344CB8AC3E}">
        <p14:creationId xmlns:p14="http://schemas.microsoft.com/office/powerpoint/2010/main" val="29974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112568"/>
          </a:xfrm>
        </p:spPr>
        <p:txBody>
          <a:bodyPr/>
          <a:lstStyle/>
          <a:p>
            <a:pPr algn="ctr"/>
            <a:r>
              <a:rPr lang="uk-UA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 України передбачена відповідальність батьків за шкоду, завдану їхнім дітям та неналежне виконання своїх батьківських обов'язків </a:t>
            </a:r>
          </a:p>
          <a:p>
            <a:endParaRPr lang="uk-UA" altLang="ko-K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ООН  про права дитини</a:t>
            </a:r>
          </a:p>
          <a:p>
            <a:pPr algn="just"/>
            <a:r>
              <a:rPr lang="uk-UA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ч.1 ст.18: «Батьки, або у відповідних випадках законні опікуни несуть основну відповідальність за виховання і розвиток дитини. Найкращі інтереси дитини є предметом їх основного піклування»</a:t>
            </a:r>
          </a:p>
          <a:p>
            <a:endParaRPr lang="uk-UA" altLang="ko-K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 України</a:t>
            </a:r>
          </a:p>
          <a:p>
            <a:pPr algn="just"/>
            <a:r>
              <a:rPr lang="uk-UA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т.51: «Батьки зобов'язані утримувати дітей до повноліття. Повнолітні діти зобов'язані піклуватися про своїх непрацездатних батьків»</a:t>
            </a:r>
            <a:endParaRPr lang="ko-KR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ctr"/>
            <a:r>
              <a:rPr lang="uk-UA" altLang="ko-KR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</a:t>
            </a:r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 середню освіту»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абз.2. ч.3. ст.21: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дітей-сиріт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потребами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1-4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малозабезпеченим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0360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ctr"/>
            <a:r>
              <a:rPr lang="uk-UA" altLang="ko-KR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</a:t>
            </a:r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дошкільну освіту»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 Права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Батьки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право: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форму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бути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органах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засадах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особу, яка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виконуватиме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611560" y="764704"/>
            <a:ext cx="7848872" cy="5832648"/>
          </a:xfrm>
        </p:spPr>
        <p:txBody>
          <a:bodyPr/>
          <a:lstStyle/>
          <a:p>
            <a:pPr algn="ctr"/>
            <a:r>
              <a:rPr lang="uk-UA" altLang="ko-KR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</a:p>
          <a:p>
            <a:pPr algn="ctr"/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07.12.2017 №2229-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/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організаційно-правові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/>
          <a:lstStyle/>
          <a:p>
            <a:pPr algn="ctr"/>
            <a:endParaRPr lang="uk-UA" altLang="ko-KR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endPara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07.12.2017 №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2229-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ч.2. </a:t>
            </a:r>
            <a:r>
              <a:rPr lang="ru-RU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установи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у справах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інформаційно-просвітницькі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приділяючи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небайдужого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кол-центру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4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ctr"/>
            <a:r>
              <a:rPr lang="uk-UA" altLang="ko-KR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“Про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</a:p>
          <a:p>
            <a:pPr algn="ctr"/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протидію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07.12.2017 №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2229-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практичного психолога та/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заходи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статті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15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центральному органу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порядку,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681172"/>
            <a:ext cx="80648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08.09.2005</a:t>
            </a:r>
            <a:r>
              <a:rPr kumimoji="0" lang="ru-RU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№2866-</a:t>
            </a:r>
            <a:r>
              <a:rPr kumimoji="0" lang="en-US" alt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2132856"/>
            <a:ext cx="763284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є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паритетного становища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en-US" altLang="ru-RU" sz="24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правового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дисбалансу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реалізовувати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надані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Конституцією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254к/96-ВР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 і </a:t>
            </a:r>
            <a:b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1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72808" cy="5904656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Кабінету Міністрів України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Порядку взаємодії суб'єктів,   що здійснюють заходи у сфері запобігання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протидії домашньому насильству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насильству за ознакою статі»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 22.08.2018 №658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just"/>
            <a:r>
              <a:rPr lang="ru-RU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шляхом: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психолога та/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педагога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числа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закладу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особи/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97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(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 закладу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органу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службу у справах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та/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потреби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(закладу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додатком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3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4365" t="22876" r="3761" b="12046"/>
          <a:stretch/>
        </p:blipFill>
        <p:spPr>
          <a:xfrm>
            <a:off x="287461" y="1196752"/>
            <a:ext cx="88209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476672"/>
            <a:ext cx="8229600" cy="6381328"/>
          </a:xfrm>
        </p:spPr>
        <p:txBody>
          <a:bodyPr/>
          <a:lstStyle/>
          <a:p>
            <a:pPr algn="ctr"/>
            <a:r>
              <a:rPr lang="uk-UA" altLang="ko-K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 кодекс України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Батьки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 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вобод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Батьки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піклуватися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Батьки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Батьки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Передача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 не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Забороняються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Забороняються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батьками, 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принижують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o-KR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службами»                                                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02.10.2018 №1047</a:t>
            </a:r>
          </a:p>
          <a:p>
            <a:pPr algn="ctr"/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розроблено для використання у закладах                освіти, які є суб'єктами взаємодії, що здійснюють заходи    у сфері запобігання та протидії домашньому насильству              і спрямовані на захист прав та інтересів осіб,                                     які постраждали від такого насильства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51520" y="764704"/>
            <a:ext cx="8445624" cy="5832648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розділ «Ознаки виявлення випадків                                         домашнього насильства»</a:t>
            </a:r>
          </a:p>
          <a:p>
            <a:pPr marL="342900" indent="-342900" algn="ctr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психологічного насильства</a:t>
            </a:r>
          </a:p>
          <a:p>
            <a:pPr marL="342900" indent="-342900" algn="ctr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фізичного насильства</a:t>
            </a:r>
          </a:p>
          <a:p>
            <a:pPr marL="342900" indent="-342900" algn="ctr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економічного насильства</a:t>
            </a:r>
          </a:p>
          <a:p>
            <a:pPr marL="342900" indent="-342900" algn="ctr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сексуального насильства</a:t>
            </a:r>
          </a:p>
          <a:p>
            <a:pPr marL="342900" indent="-342900" algn="ctr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Ознаки, що вказують на ймовірність виникнення ризиків для життя, здоров'я та розвитку дитини</a:t>
            </a:r>
          </a:p>
          <a:p>
            <a:pPr algn="ctr"/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виявленні фактів домашнього насильства має значення           спостережливість педагогічних працівників закладу                    освіти, їх уважне ставлення до учасників освітнього                           процесу і здатність вчасно помітити симптоми                                   неблагополуччя в поведінці та настрої дітей.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548680"/>
            <a:ext cx="8229600" cy="6048672"/>
          </a:xfrm>
        </p:spPr>
        <p:txBody>
          <a:bodyPr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розділ «Взаємодія керівника та працівників закладу                            освіти для профілактики та у разі виявлення                                                  ознак домашнього насильства»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39-41 Порядку.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інформаційно-просвітницьких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тому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з-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особи/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5741" t="12581" r="4635" b="5857"/>
          <a:stretch/>
        </p:blipFill>
        <p:spPr>
          <a:xfrm>
            <a:off x="251520" y="1412776"/>
            <a:ext cx="8627228" cy="49904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0758" y="26064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розділ «Взаємодія керівника та працівників закладу                            освіти для профілактики та у разі виявлення                                                  ознак домашнього насильства»</a:t>
            </a:r>
          </a:p>
        </p:txBody>
      </p:sp>
    </p:spTree>
    <p:extLst>
      <p:ext uri="{BB962C8B-B14F-4D97-AF65-F5344CB8AC3E}">
        <p14:creationId xmlns:p14="http://schemas.microsoft.com/office/powerpoint/2010/main" val="29647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536" t="32281" r="6085" b="25391"/>
          <a:stretch/>
        </p:blipFill>
        <p:spPr>
          <a:xfrm>
            <a:off x="179512" y="1844824"/>
            <a:ext cx="8589640" cy="3528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7968" y="476672"/>
            <a:ext cx="70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розділ «Взаємодія керівника та працівників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закладу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для профілактики та у разі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виявлення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 домашнього насильства»</a:t>
            </a:r>
          </a:p>
        </p:txBody>
      </p:sp>
    </p:spTree>
    <p:extLst>
      <p:ext uri="{BB962C8B-B14F-4D97-AF65-F5344CB8AC3E}">
        <p14:creationId xmlns:p14="http://schemas.microsoft.com/office/powerpoint/2010/main" val="17388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7968" y="476672"/>
            <a:ext cx="70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розділ «Взаємодія керівника та працівників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закладу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для профілактики та у разі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виявлення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 домашнього насильства»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201" t="43109" r="6642" b="31297"/>
          <a:stretch/>
        </p:blipFill>
        <p:spPr>
          <a:xfrm>
            <a:off x="107504" y="1988840"/>
            <a:ext cx="8879820" cy="1832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41286"/>
            <a:ext cx="4489429" cy="2157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43" y="4422406"/>
            <a:ext cx="4411832" cy="23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ctr"/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18.05.2018 №1/11-5480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«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щодо запобігання та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протидії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домашньому насильству» 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832648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17.07.2018 №1/9-453 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проведення інформаційних кампаній щодо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протидії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 людьми» 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 листопада 2018 року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курс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курс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courses.ed-era.com/courses/course-v1:EdEra_OSCE+ST101+ST101/about?fbclid=IwAR3-0UE8cuHONAMzg4bf4aHwqboqr0sKTarNiAf00TcWcAL6TjMYdBXlX3w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704856" cy="1800200"/>
          </a:xfrm>
        </p:spPr>
        <p:txBody>
          <a:bodyPr/>
          <a:lstStyle/>
          <a:p>
            <a:pPr algn="just"/>
            <a:r>
              <a:rPr lang="uk-UA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(від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хуліган, задирака, грубіян,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bully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задиратися, знущатися) – тривалий процес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свідомого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 ставлення, агресивної поведінки, щоб заподіяти шкоду, викликати страх, тривогу або ж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створити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 середовище для людини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530" t="20470" r="14424" b="4719"/>
          <a:stretch/>
        </p:blipFill>
        <p:spPr>
          <a:xfrm>
            <a:off x="107504" y="2060848"/>
            <a:ext cx="8784976" cy="46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72808" cy="5904656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52" y="1340768"/>
            <a:ext cx="76200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476672"/>
            <a:ext cx="8229600" cy="6381328"/>
          </a:xfrm>
        </p:spPr>
        <p:txBody>
          <a:bodyPr/>
          <a:lstStyle/>
          <a:p>
            <a:pPr algn="ctr"/>
            <a:r>
              <a:rPr lang="uk-UA" altLang="ko-K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 кодекс України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152.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Право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контролю,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противитися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неналежному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батьками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органу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суду,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чотирнадцяти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o-KR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72808" cy="5904656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 гідність.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Безпека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життя. Громадянська позиція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Інформаційно-освітня протиалкогольна програма «Сімейна розмова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«Вирішення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конфліктів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мирним шляхом. Базові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навички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медіації»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72808" cy="5904656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освітній процес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програми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здобувачів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та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інформаційно-просвітницькі       заходи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батьками та дітьми з питань запобігання та протидії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насильства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сім’ї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                   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         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особи/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Неухильно дотримуватися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закладами освіти вимог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законодавства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негайного повідомлення про виявлені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факти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 насильства стосовно дітей служб у справах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дітей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уповноважених працівників підрозділу Національної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поліції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закладі освіти на інформаційному стенді та на офіційному веб-сайті розмістити інформацію про уповноважену особу закладу           та номери служб до яких можна звернутися у випадку                      домашнього насильства.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7272808" cy="5904656"/>
          </a:xfrm>
        </p:spPr>
        <p:txBody>
          <a:bodyPr/>
          <a:lstStyle/>
          <a:p>
            <a:pPr algn="ctr"/>
            <a:r>
              <a:rPr lang="uk-UA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6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476672"/>
            <a:ext cx="8229600" cy="6381328"/>
          </a:xfrm>
        </p:spPr>
        <p:txBody>
          <a:bodyPr/>
          <a:lstStyle/>
          <a:p>
            <a:pPr algn="ctr"/>
            <a:r>
              <a:rPr lang="uk-UA" altLang="ko-K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 кодекс України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155.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ґрунтуватися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всупереч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неправозгідною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суперечить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засадам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законом.</a:t>
            </a:r>
          </a:p>
          <a:p>
            <a:endParaRPr lang="ko-KR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88640"/>
            <a:ext cx="8229600" cy="6669360"/>
          </a:xfrm>
        </p:spPr>
        <p:txBody>
          <a:bodyPr/>
          <a:lstStyle/>
          <a:p>
            <a:pPr algn="ctr"/>
            <a:r>
              <a:rPr lang="uk-UA" altLang="ko-KR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освіту»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Батьки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прав, свобод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права,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способу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взаєморозумінні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злагоді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народами,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стану;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настановленням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прикладом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утверджувати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працелюбства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додержуватися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Конституції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-культурного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розпорядку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договору про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ko-KR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424936" cy="5112568"/>
          </a:xfrm>
        </p:spPr>
        <p:txBody>
          <a:bodyPr/>
          <a:lstStyle/>
          <a:p>
            <a:pPr algn="ctr"/>
            <a:r>
              <a:rPr lang="uk-UA" altLang="ko-KR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загальну середню освіту»</a:t>
            </a:r>
          </a:p>
          <a:p>
            <a:pPr algn="ctr"/>
            <a:endParaRPr lang="uk-UA" altLang="ko-KR" sz="22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 ст.29: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будь-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працелюбність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шанобливе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старших за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звичаїв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культурного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надбання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o-KR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764704"/>
            <a:ext cx="8229600" cy="5112568"/>
          </a:xfrm>
        </p:spPr>
        <p:txBody>
          <a:bodyPr/>
          <a:lstStyle/>
          <a:p>
            <a:pPr algn="ctr"/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дошкільну освіту»</a:t>
            </a:r>
          </a:p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Роль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Базового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компонента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Батьки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відповідаль-ність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державою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23528" y="404664"/>
            <a:ext cx="8352928" cy="6192688"/>
          </a:xfrm>
        </p:spPr>
        <p:txBody>
          <a:bodyPr/>
          <a:lstStyle/>
          <a:p>
            <a:pPr algn="ctr"/>
            <a:r>
              <a:rPr lang="uk-UA" altLang="ko-KR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дошкільну освіту»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.4. ст.9: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утримуються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 ст.36: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дбайливе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старшого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будь-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задатків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працелюбність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шанобливе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старших за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звичаїв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3255</Words>
  <Application>Microsoft Office PowerPoint</Application>
  <PresentationFormat>Экран (4:3)</PresentationFormat>
  <Paragraphs>221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맑은 고딕</vt:lpstr>
      <vt:lpstr>Aharoni</vt:lpstr>
      <vt:lpstr>Arial</vt:lpstr>
      <vt:lpstr>Calibri</vt:lpstr>
      <vt:lpstr>Monotype Corsiva</vt:lpstr>
      <vt:lpstr>Times New Roman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75</cp:revision>
  <dcterms:created xsi:type="dcterms:W3CDTF">2014-04-01T16:35:38Z</dcterms:created>
  <dcterms:modified xsi:type="dcterms:W3CDTF">2018-10-23T05:21:55Z</dcterms:modified>
</cp:coreProperties>
</file>