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1" r:id="rId4"/>
    <p:sldId id="262" r:id="rId5"/>
    <p:sldId id="263" r:id="rId6"/>
    <p:sldId id="269" r:id="rId7"/>
    <p:sldId id="270" r:id="rId8"/>
    <p:sldId id="268" r:id="rId9"/>
    <p:sldId id="260" r:id="rId10"/>
    <p:sldId id="272" r:id="rId11"/>
    <p:sldId id="267" r:id="rId12"/>
    <p:sldId id="259" r:id="rId13"/>
    <p:sldId id="258" r:id="rId14"/>
    <p:sldId id="265" r:id="rId15"/>
    <p:sldId id="271" r:id="rId16"/>
    <p:sldId id="25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CBA491C-C515-4192-B1D4-E7E8F7C328BC}" type="datetimeFigureOut">
              <a:rPr lang="ru-RU" smtClean="0"/>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CBA491C-C515-4192-B1D4-E7E8F7C328BC}" type="datetimeFigureOut">
              <a:rPr lang="ru-RU" smtClean="0"/>
              <a:t>07.03.2017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CBA491C-C515-4192-B1D4-E7E8F7C328BC}" type="datetimeFigureOut">
              <a:rPr lang="ru-RU" smtClean="0"/>
              <a:t>07.03.2017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BA491C-C515-4192-B1D4-E7E8F7C328BC}" type="datetimeFigureOut">
              <a:rPr lang="ru-RU" smtClean="0"/>
              <a:t>07.03.2017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BA491C-C515-4192-B1D4-E7E8F7C328BC}" type="datetimeFigureOut">
              <a:rPr lang="ru-RU" smtClean="0"/>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CBA491C-C515-4192-B1D4-E7E8F7C328BC}" type="datetimeFigureOut">
              <a:rPr lang="ru-RU" smtClean="0"/>
              <a:t>07.03.2017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089F52-FF32-4DD6-ADD3-26AD4AB5801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A491C-C515-4192-B1D4-E7E8F7C328BC}" type="datetimeFigureOut">
              <a:rPr lang="ru-RU" smtClean="0"/>
              <a:t>07.03.2017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89F52-FF32-4DD6-ADD3-26AD4AB58014}" type="slidenum">
              <a:rPr lang="ru-RU" smtClean="0"/>
              <a:t>‹#›</a:t>
            </a:fld>
            <a:endParaRPr lang="ru-RU"/>
          </a:p>
        </p:txBody>
      </p:sp>
      <p:sp>
        <p:nvSpPr>
          <p:cNvPr id="13313" name="Rectangle 1"/>
          <p:cNvSpPr>
            <a:spLocks noChangeArrowheads="1"/>
          </p:cNvSpPr>
          <p:nvPr userDrawn="1"/>
        </p:nvSpPr>
        <p:spPr bwMode="auto">
          <a:xfrm>
            <a:off x="0" y="6665639"/>
            <a:ext cx="938077" cy="1692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500" b="0" i="0" u="none" strike="noStrike" cap="none" normalizeH="0" baseline="0" dirty="0" smtClean="0">
                <a:ln>
                  <a:noFill/>
                </a:ln>
                <a:solidFill>
                  <a:schemeClr val="bg1">
                    <a:lumMod val="85000"/>
                  </a:schemeClr>
                </a:solidFill>
                <a:effectLst/>
                <a:latin typeface="Times New Roman" pitchFamily="18" charset="0"/>
                <a:ea typeface="Calibri" pitchFamily="34" charset="0"/>
                <a:cs typeface="Times New Roman" pitchFamily="18" charset="0"/>
              </a:rPr>
              <a:t>© Фокина Лидия Петровна </a:t>
            </a:r>
            <a:endParaRPr kumimoji="0" lang="ru-RU" sz="500" b="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psihologkeg.at.ua/" TargetMode="External"/><Relationship Id="rId7" Type="http://schemas.openxmlformats.org/officeDocument/2006/relationships/image" Target="../media/image21.png"/><Relationship Id="rId2" Type="http://schemas.openxmlformats.org/officeDocument/2006/relationships/hyperlink" Target="http://la-strada.org.ua/" TargetMode="Externa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www.stoptrafficking.org/" TargetMode="External"/><Relationship Id="rId4" Type="http://schemas.openxmlformats.org/officeDocument/2006/relationships/hyperlink" Target="http://iom.org.ua/" TargetMode="Externa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linda6035.ucoz.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toptrafficking.or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971600" y="692696"/>
            <a:ext cx="7920881" cy="5112568"/>
            <a:chOff x="1542369" y="2146448"/>
            <a:chExt cx="7823823" cy="4891271"/>
          </a:xfrm>
        </p:grpSpPr>
        <p:sp>
          <p:nvSpPr>
            <p:cNvPr id="5" name="Прямоугольник 4"/>
            <p:cNvSpPr/>
            <p:nvPr/>
          </p:nvSpPr>
          <p:spPr>
            <a:xfrm>
              <a:off x="1542369" y="2146448"/>
              <a:ext cx="7165477" cy="2679536"/>
            </a:xfrm>
            <a:prstGeom prst="rect">
              <a:avLst/>
            </a:prstGeom>
            <a:noFill/>
          </p:spPr>
          <p:txBody>
            <a:bodyPr wrap="square">
              <a:spAutoFit/>
            </a:bodyPr>
            <a:lstStyle/>
            <a:p>
              <a:pPr algn="ctr"/>
              <a:r>
                <a:rPr lang="uk-UA" sz="4400" b="1" dirty="0">
                  <a:ln w="9525">
                    <a:solidFill>
                      <a:schemeClr val="bg1"/>
                    </a:solidFill>
                    <a:prstDash val="solid"/>
                  </a:ln>
                  <a:solidFill>
                    <a:srgbClr val="002060"/>
                  </a:solidFill>
                  <a:latin typeface="Monotype Corsiva" panose="03010101010201010101" pitchFamily="66" charset="0"/>
                  <a:cs typeface="Aharoni" panose="02010803020104030203" pitchFamily="2" charset="-79"/>
                </a:rPr>
                <a:t>Про організацію роботи </a:t>
              </a:r>
              <a:endParaRPr lang="uk-UA" sz="4400" b="1" dirty="0" smtClean="0">
                <a:ln w="9525">
                  <a:solidFill>
                    <a:schemeClr val="bg1"/>
                  </a:solidFill>
                  <a:prstDash val="solid"/>
                </a:ln>
                <a:solidFill>
                  <a:srgbClr val="002060"/>
                </a:solidFill>
                <a:latin typeface="Monotype Corsiva" panose="03010101010201010101" pitchFamily="66" charset="0"/>
                <a:cs typeface="Aharoni" panose="02010803020104030203" pitchFamily="2" charset="-79"/>
              </a:endParaRPr>
            </a:p>
            <a:p>
              <a:pPr algn="ctr"/>
              <a:r>
                <a:rPr lang="uk-UA" sz="4400" b="1" dirty="0" smtClean="0">
                  <a:ln w="9525">
                    <a:solidFill>
                      <a:schemeClr val="bg1"/>
                    </a:solidFill>
                    <a:prstDash val="solid"/>
                  </a:ln>
                  <a:solidFill>
                    <a:srgbClr val="002060"/>
                  </a:solidFill>
                  <a:latin typeface="Monotype Corsiva" panose="03010101010201010101" pitchFamily="66" charset="0"/>
                  <a:cs typeface="Aharoni" panose="02010803020104030203" pitchFamily="2" charset="-79"/>
                </a:rPr>
                <a:t>щодо </a:t>
              </a:r>
              <a:r>
                <a:rPr lang="uk-UA" sz="4400" b="1" dirty="0">
                  <a:ln w="9525">
                    <a:solidFill>
                      <a:schemeClr val="bg1"/>
                    </a:solidFill>
                    <a:prstDash val="solid"/>
                  </a:ln>
                  <a:solidFill>
                    <a:srgbClr val="002060"/>
                  </a:solidFill>
                  <a:latin typeface="Monotype Corsiva" panose="03010101010201010101" pitchFamily="66" charset="0"/>
                  <a:cs typeface="Aharoni" panose="02010803020104030203" pitchFamily="2" charset="-79"/>
                </a:rPr>
                <a:t>виконання Плану відділу освіти щодо запобігання торгівлі людьми на період до 2020 року</a:t>
              </a:r>
              <a:endParaRPr lang="ru-RU" sz="4400" b="1" dirty="0">
                <a:ln w="9525">
                  <a:solidFill>
                    <a:schemeClr val="bg1"/>
                  </a:solidFill>
                  <a:prstDash val="solid"/>
                </a:ln>
                <a:solidFill>
                  <a:srgbClr val="002060"/>
                </a:solidFill>
                <a:latin typeface="Monotype Corsiva" panose="03010101010201010101" pitchFamily="66" charset="0"/>
                <a:cs typeface="Aharoni" panose="02010803020104030203" pitchFamily="2" charset="-79"/>
              </a:endParaRPr>
            </a:p>
          </p:txBody>
        </p:sp>
        <p:sp>
          <p:nvSpPr>
            <p:cNvPr id="6" name="Прямоугольник 5"/>
            <p:cNvSpPr/>
            <p:nvPr/>
          </p:nvSpPr>
          <p:spPr>
            <a:xfrm>
              <a:off x="5513861" y="5322806"/>
              <a:ext cx="3852331" cy="1714913"/>
            </a:xfrm>
            <a:prstGeom prst="rect">
              <a:avLst/>
            </a:prstGeom>
          </p:spPr>
          <p:txBody>
            <a:bodyPr wrap="square">
              <a:spAutoFit/>
            </a:bodyPr>
            <a:lstStyle/>
            <a:p>
              <a:r>
                <a:rPr lang="uk-UA" b="1" i="1" dirty="0">
                  <a:solidFill>
                    <a:srgbClr val="002060"/>
                  </a:solidFill>
                  <a:latin typeface="Times New Roman" pitchFamily="18" charset="0"/>
                  <a:cs typeface="Times New Roman" pitchFamily="18" charset="0"/>
                </a:rPr>
                <a:t>Бойко Н.А., </a:t>
              </a:r>
              <a:endParaRPr lang="uk-UA" b="1" i="1" dirty="0" smtClean="0">
                <a:solidFill>
                  <a:srgbClr val="002060"/>
                </a:solidFill>
                <a:latin typeface="Times New Roman" pitchFamily="18" charset="0"/>
                <a:cs typeface="Times New Roman" pitchFamily="18" charset="0"/>
              </a:endParaRPr>
            </a:p>
            <a:p>
              <a:r>
                <a:rPr lang="uk-UA" b="1" i="1" dirty="0" smtClean="0">
                  <a:solidFill>
                    <a:srgbClr val="002060"/>
                  </a:solidFill>
                  <a:latin typeface="Times New Roman" pitchFamily="18" charset="0"/>
                  <a:cs typeface="Times New Roman" pitchFamily="18" charset="0"/>
                </a:rPr>
                <a:t>методист </a:t>
              </a:r>
              <a:r>
                <a:rPr lang="uk-UA" b="1" i="1" dirty="0">
                  <a:solidFill>
                    <a:srgbClr val="002060"/>
                  </a:solidFill>
                  <a:latin typeface="Times New Roman" pitchFamily="18" charset="0"/>
                  <a:cs typeface="Times New Roman" pitchFamily="18" charset="0"/>
                </a:rPr>
                <a:t>з питань психології </a:t>
              </a:r>
              <a:endParaRPr lang="uk-UA" b="1" i="1" dirty="0" smtClean="0">
                <a:solidFill>
                  <a:srgbClr val="002060"/>
                </a:solidFill>
                <a:latin typeface="Times New Roman" pitchFamily="18" charset="0"/>
                <a:cs typeface="Times New Roman" pitchFamily="18" charset="0"/>
              </a:endParaRPr>
            </a:p>
            <a:p>
              <a:r>
                <a:rPr lang="uk-UA" b="1" i="1" dirty="0" smtClean="0">
                  <a:solidFill>
                    <a:srgbClr val="002060"/>
                  </a:solidFill>
                  <a:latin typeface="Times New Roman" pitchFamily="18" charset="0"/>
                  <a:cs typeface="Times New Roman" pitchFamily="18" charset="0"/>
                </a:rPr>
                <a:t>відділу </a:t>
              </a:r>
              <a:r>
                <a:rPr lang="uk-UA" b="1" i="1" dirty="0">
                  <a:solidFill>
                    <a:srgbClr val="002060"/>
                  </a:solidFill>
                  <a:latin typeface="Times New Roman" pitchFamily="18" charset="0"/>
                  <a:cs typeface="Times New Roman" pitchFamily="18" charset="0"/>
                </a:rPr>
                <a:t>освіти </a:t>
              </a:r>
            </a:p>
            <a:p>
              <a:r>
                <a:rPr lang="uk-UA" b="1" i="1" dirty="0" err="1">
                  <a:solidFill>
                    <a:srgbClr val="002060"/>
                  </a:solidFill>
                  <a:latin typeface="Times New Roman" pitchFamily="18" charset="0"/>
                  <a:cs typeface="Times New Roman" pitchFamily="18" charset="0"/>
                </a:rPr>
                <a:t>Кегичівської</a:t>
              </a:r>
              <a:r>
                <a:rPr lang="uk-UA" b="1" i="1" dirty="0">
                  <a:solidFill>
                    <a:srgbClr val="002060"/>
                  </a:solidFill>
                  <a:latin typeface="Times New Roman" pitchFamily="18" charset="0"/>
                  <a:cs typeface="Times New Roman" pitchFamily="18" charset="0"/>
                </a:rPr>
                <a:t> районної </a:t>
              </a:r>
            </a:p>
            <a:p>
              <a:r>
                <a:rPr lang="uk-UA" b="1" i="1" dirty="0">
                  <a:solidFill>
                    <a:srgbClr val="002060"/>
                  </a:solidFill>
                  <a:latin typeface="Times New Roman" pitchFamily="18" charset="0"/>
                  <a:cs typeface="Times New Roman" pitchFamily="18" charset="0"/>
                </a:rPr>
                <a:t>державної адміністрації </a:t>
              </a:r>
              <a:endParaRPr lang="en-US" b="1" i="1" dirty="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rotWithShape="1">
          <a:blip r:embed="rId2"/>
          <a:srcRect l="16240" t="18846" r="15133"/>
          <a:stretch/>
        </p:blipFill>
        <p:spPr>
          <a:xfrm>
            <a:off x="177052" y="206880"/>
            <a:ext cx="5229682" cy="3295915"/>
          </a:xfrm>
          <a:prstGeom prst="rect">
            <a:avLst/>
          </a:prstGeom>
        </p:spPr>
      </p:pic>
      <p:pic>
        <p:nvPicPr>
          <p:cNvPr id="5" name="Рисунок 4"/>
          <p:cNvPicPr>
            <a:picLocks noChangeAspect="1"/>
          </p:cNvPicPr>
          <p:nvPr/>
        </p:nvPicPr>
        <p:blipFill rotWithShape="1">
          <a:blip r:embed="rId3"/>
          <a:srcRect l="15133" t="17808" r="15133"/>
          <a:stretch/>
        </p:blipFill>
        <p:spPr>
          <a:xfrm>
            <a:off x="3452305" y="817525"/>
            <a:ext cx="5634040" cy="3539108"/>
          </a:xfrm>
          <a:prstGeom prst="rect">
            <a:avLst/>
          </a:prstGeom>
        </p:spPr>
      </p:pic>
      <p:pic>
        <p:nvPicPr>
          <p:cNvPr id="4" name="Рисунок 3"/>
          <p:cNvPicPr>
            <a:picLocks noChangeAspect="1"/>
          </p:cNvPicPr>
          <p:nvPr/>
        </p:nvPicPr>
        <p:blipFill rotWithShape="1">
          <a:blip r:embed="rId4"/>
          <a:srcRect l="16240" t="16770" r="15133"/>
          <a:stretch/>
        </p:blipFill>
        <p:spPr>
          <a:xfrm>
            <a:off x="177052" y="1708825"/>
            <a:ext cx="5760640" cy="3723455"/>
          </a:xfrm>
          <a:prstGeom prst="rect">
            <a:avLst/>
          </a:prstGeom>
        </p:spPr>
      </p:pic>
      <p:pic>
        <p:nvPicPr>
          <p:cNvPr id="6" name="Рисунок 5"/>
          <p:cNvPicPr>
            <a:picLocks noChangeAspect="1"/>
          </p:cNvPicPr>
          <p:nvPr/>
        </p:nvPicPr>
        <p:blipFill rotWithShape="1">
          <a:blip r:embed="rId5"/>
          <a:srcRect l="15687" t="19886" r="16241" b="1193"/>
          <a:stretch/>
        </p:blipFill>
        <p:spPr>
          <a:xfrm>
            <a:off x="2877352" y="2927535"/>
            <a:ext cx="6120680" cy="3781884"/>
          </a:xfrm>
          <a:prstGeom prst="rect">
            <a:avLst/>
          </a:prstGeom>
        </p:spPr>
      </p:pic>
    </p:spTree>
    <p:extLst>
      <p:ext uri="{BB962C8B-B14F-4D97-AF65-F5344CB8AC3E}">
        <p14:creationId xmlns:p14="http://schemas.microsoft.com/office/powerpoint/2010/main" val="24412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79067"/>
          </a:xfrm>
        </p:spPr>
        <p:txBody>
          <a:bodyPr>
            <a:normAutofit/>
          </a:bodyPr>
          <a:lstStyle/>
          <a:p>
            <a:r>
              <a:rPr lang="uk-UA" sz="2000" dirty="0">
                <a:latin typeface="Times New Roman" panose="02020603050405020304" pitchFamily="18" charset="0"/>
                <a:cs typeface="Times New Roman" panose="02020603050405020304" pitchFamily="18" charset="0"/>
              </a:rPr>
              <a:t>Розроблення та розміщення на сайтах навчальних </a:t>
            </a:r>
            <a:r>
              <a:rPr lang="uk-UA" sz="2000" dirty="0" smtClean="0">
                <a:latin typeface="Times New Roman" panose="02020603050405020304" pitchFamily="18" charset="0"/>
                <a:cs typeface="Times New Roman" panose="02020603050405020304" pitchFamily="18" charset="0"/>
              </a:rPr>
              <a:t>закладів інформаційних </a:t>
            </a:r>
            <a:r>
              <a:rPr lang="uk-UA" sz="2000" dirty="0">
                <a:latin typeface="Times New Roman" panose="02020603050405020304" pitchFamily="18" charset="0"/>
                <a:cs typeface="Times New Roman" panose="02020603050405020304" pitchFamily="18" charset="0"/>
              </a:rPr>
              <a:t>банерів з питань убезпечення потрапляння в ситуацію торгівлі людьми шляхом поширення інформації про </a:t>
            </a:r>
            <a:r>
              <a:rPr lang="uk-UA" sz="2000" dirty="0" smtClean="0">
                <a:latin typeface="Times New Roman" panose="02020603050405020304" pitchFamily="18" charset="0"/>
                <a:cs typeface="Times New Roman" panose="02020603050405020304" pitchFamily="18" charset="0"/>
              </a:rPr>
              <a:t> Національну дитячу гарячу лінію </a:t>
            </a:r>
            <a:r>
              <a:rPr lang="uk-UA" sz="2000" dirty="0">
                <a:latin typeface="Times New Roman" panose="02020603050405020304" pitchFamily="18" charset="0"/>
                <a:cs typeface="Times New Roman" panose="02020603050405020304" pitchFamily="18" charset="0"/>
              </a:rPr>
              <a:t>та </a:t>
            </a:r>
            <a:r>
              <a:rPr lang="uk-UA" sz="2000" dirty="0" smtClean="0">
                <a:latin typeface="Times New Roman" panose="02020603050405020304" pitchFamily="18" charset="0"/>
                <a:cs typeface="Times New Roman" panose="02020603050405020304" pitchFamily="18" charset="0"/>
              </a:rPr>
              <a:t>Національну гарячу лінію </a:t>
            </a:r>
            <a:r>
              <a:rPr lang="uk-UA" sz="2000" dirty="0">
                <a:latin typeface="Times New Roman" panose="02020603050405020304" pitchFamily="18" charset="0"/>
                <a:cs typeface="Times New Roman" panose="02020603050405020304" pitchFamily="18" charset="0"/>
              </a:rPr>
              <a:t>з питань запобігання домашнього насильства, торгівлі людьми та гендерної дискримінації</a:t>
            </a:r>
            <a:r>
              <a:rPr lang="uk-UA" sz="2000" dirty="0"/>
              <a:t>.</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412107"/>
            <a:ext cx="3120186" cy="327702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362" y="2412107"/>
            <a:ext cx="2630438" cy="4255525"/>
          </a:xfrm>
          <a:prstGeom prst="rect">
            <a:avLst/>
          </a:prstGeom>
        </p:spPr>
      </p:pic>
    </p:spTree>
    <p:extLst>
      <p:ext uri="{BB962C8B-B14F-4D97-AF65-F5344CB8AC3E}">
        <p14:creationId xmlns:p14="http://schemas.microsoft.com/office/powerpoint/2010/main" val="344360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14028" t="15731" r="744"/>
          <a:stretch/>
        </p:blipFill>
        <p:spPr>
          <a:xfrm>
            <a:off x="142787" y="217190"/>
            <a:ext cx="8766131" cy="4619228"/>
          </a:xfrm>
          <a:prstGeom prst="rect">
            <a:avLst/>
          </a:prstGeom>
        </p:spPr>
      </p:pic>
      <p:pic>
        <p:nvPicPr>
          <p:cNvPr id="3" name="Рисунок 2"/>
          <p:cNvPicPr>
            <a:picLocks noChangeAspect="1"/>
          </p:cNvPicPr>
          <p:nvPr/>
        </p:nvPicPr>
        <p:blipFill rotWithShape="1">
          <a:blip r:embed="rId3"/>
          <a:srcRect l="4065" t="16770" r="4910"/>
          <a:stretch/>
        </p:blipFill>
        <p:spPr>
          <a:xfrm>
            <a:off x="142787" y="2420888"/>
            <a:ext cx="8887970" cy="4331196"/>
          </a:xfrm>
          <a:prstGeom prst="rect">
            <a:avLst/>
          </a:prstGeom>
        </p:spPr>
      </p:pic>
      <p:pic>
        <p:nvPicPr>
          <p:cNvPr id="4" name="Рисунок 3"/>
          <p:cNvPicPr>
            <a:picLocks noChangeAspect="1"/>
          </p:cNvPicPr>
          <p:nvPr/>
        </p:nvPicPr>
        <p:blipFill rotWithShape="1">
          <a:blip r:embed="rId4"/>
          <a:srcRect l="54427" t="29231" r="23989" b="50000"/>
          <a:stretch/>
        </p:blipFill>
        <p:spPr>
          <a:xfrm>
            <a:off x="6161526" y="2522790"/>
            <a:ext cx="2808312" cy="1440160"/>
          </a:xfrm>
          <a:prstGeom prst="rect">
            <a:avLst/>
          </a:prstGeom>
        </p:spPr>
      </p:pic>
    </p:spTree>
    <p:extLst>
      <p:ext uri="{BB962C8B-B14F-4D97-AF65-F5344CB8AC3E}">
        <p14:creationId xmlns:p14="http://schemas.microsoft.com/office/powerpoint/2010/main" val="3482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uk-UA" dirty="0" smtClean="0">
                <a:latin typeface="Times New Roman" panose="02020603050405020304" pitchFamily="18" charset="0"/>
                <a:cs typeface="Times New Roman" panose="02020603050405020304" pitchFamily="18" charset="0"/>
              </a:rPr>
              <a:t>На допомогу</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srcRect t="15278" r="813"/>
          <a:stretch/>
        </p:blipFill>
        <p:spPr>
          <a:xfrm>
            <a:off x="283504" y="1106341"/>
            <a:ext cx="8576991" cy="4392488"/>
          </a:xfrm>
          <a:prstGeom prst="rect">
            <a:avLst/>
          </a:prstGeom>
        </p:spPr>
      </p:pic>
    </p:spTree>
    <p:extLst>
      <p:ext uri="{BB962C8B-B14F-4D97-AF65-F5344CB8AC3E}">
        <p14:creationId xmlns:p14="http://schemas.microsoft.com/office/powerpoint/2010/main" val="2964347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5760639"/>
          </a:xfrm>
        </p:spPr>
        <p:txBody>
          <a:bodyPr numCol="2">
            <a:normAutofit/>
          </a:bodyPr>
          <a:lstStyle/>
          <a:p>
            <a:r>
              <a:rPr lang="uk-UA" sz="3600" b="1" dirty="0" smtClean="0">
                <a:solidFill>
                  <a:srgbClr val="002060"/>
                </a:solidFill>
                <a:latin typeface="Times New Roman" panose="02020603050405020304" pitchFamily="18" charset="0"/>
                <a:cs typeface="Times New Roman" panose="02020603050405020304" pitchFamily="18" charset="0"/>
              </a:rPr>
              <a:t>Корисні посилання:</a:t>
            </a: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1200" dirty="0" smtClean="0">
                <a:latin typeface="Times New Roman" panose="02020603050405020304" pitchFamily="18" charset="0"/>
                <a:cs typeface="Times New Roman" panose="02020603050405020304" pitchFamily="18" charset="0"/>
              </a:rPr>
              <a:t> </a:t>
            </a: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hlinkClick r:id="rId2"/>
              </a:rPr>
              <a:t>http://la-strada.org.ua</a:t>
            </a:r>
            <a:r>
              <a:rPr lang="en-US" sz="3600" dirty="0" smtClean="0">
                <a:latin typeface="Times New Roman" panose="02020603050405020304" pitchFamily="18" charset="0"/>
                <a:cs typeface="Times New Roman" panose="02020603050405020304" pitchFamily="18" charset="0"/>
                <a:hlinkClick r:id="rId2"/>
              </a:rPr>
              <a:t>/</a:t>
            </a: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hlinkClick r:id="rId3"/>
              </a:rPr>
              <a:t>http://</a:t>
            </a:r>
            <a:r>
              <a:rPr lang="en-US" sz="3600" dirty="0" smtClean="0">
                <a:latin typeface="Times New Roman" panose="02020603050405020304" pitchFamily="18" charset="0"/>
                <a:cs typeface="Times New Roman" panose="02020603050405020304" pitchFamily="18" charset="0"/>
                <a:hlinkClick r:id="rId3"/>
              </a:rPr>
              <a:t>psihologkeg.at.ua</a:t>
            </a:r>
            <a:r>
              <a:rPr lang="uk-UA" sz="3600" dirty="0">
                <a:latin typeface="Times New Roman" panose="02020603050405020304" pitchFamily="18" charset="0"/>
                <a:cs typeface="Times New Roman" panose="02020603050405020304" pitchFamily="18" charset="0"/>
              </a:rPr>
              <a:t> </a:t>
            </a:r>
            <a:r>
              <a:rPr lang="uk-UA" sz="3600" dirty="0" smtClean="0">
                <a:latin typeface="Times New Roman" panose="02020603050405020304" pitchFamily="18" charset="0"/>
                <a:cs typeface="Times New Roman" panose="02020603050405020304" pitchFamily="18" charset="0"/>
              </a:rPr>
              <a:t>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1200" dirty="0" smtClean="0">
                <a:latin typeface="Times New Roman" panose="02020603050405020304" pitchFamily="18" charset="0"/>
                <a:cs typeface="Times New Roman" panose="02020603050405020304" pitchFamily="18" charset="0"/>
              </a:rPr>
              <a:t> </a:t>
            </a: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hlinkClick r:id="rId4"/>
              </a:rPr>
              <a:t>http</a:t>
            </a:r>
            <a:r>
              <a:rPr lang="uk-UA" sz="3600" dirty="0">
                <a:latin typeface="Times New Roman" panose="02020603050405020304" pitchFamily="18" charset="0"/>
                <a:cs typeface="Times New Roman" panose="02020603050405020304" pitchFamily="18" charset="0"/>
                <a:hlinkClick r:id="rId4"/>
              </a:rPr>
              <a:t>://</a:t>
            </a:r>
            <a:r>
              <a:rPr lang="uk-UA" sz="3600" dirty="0" smtClean="0">
                <a:latin typeface="Times New Roman" panose="02020603050405020304" pitchFamily="18" charset="0"/>
                <a:cs typeface="Times New Roman" panose="02020603050405020304" pitchFamily="18" charset="0"/>
                <a:hlinkClick r:id="rId4"/>
              </a:rPr>
              <a:t>iom.org.ua</a:t>
            </a:r>
            <a:r>
              <a:rPr lang="uk-UA" sz="3600" dirty="0" smtClean="0">
                <a:latin typeface="Times New Roman" panose="02020603050405020304" pitchFamily="18" charset="0"/>
                <a:cs typeface="Times New Roman" panose="02020603050405020304" pitchFamily="18" charset="0"/>
              </a:rPr>
              <a:t>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solidFill>
                  <a:srgbClr val="002060"/>
                </a:solidFill>
                <a:latin typeface="Times New Roman" panose="02020603050405020304" pitchFamily="18" charset="0"/>
                <a:cs typeface="Times New Roman" panose="02020603050405020304" pitchFamily="18" charset="0"/>
                <a:hlinkClick r:id="rId5"/>
              </a:rPr>
              <a:t>http</a:t>
            </a:r>
            <a:r>
              <a:rPr lang="uk-UA" sz="3600" dirty="0">
                <a:solidFill>
                  <a:srgbClr val="002060"/>
                </a:solidFill>
                <a:latin typeface="Times New Roman" panose="02020603050405020304" pitchFamily="18" charset="0"/>
                <a:cs typeface="Times New Roman" panose="02020603050405020304" pitchFamily="18" charset="0"/>
                <a:hlinkClick r:id="rId5"/>
              </a:rPr>
              <a:t>://www.stoptrafficking.org</a:t>
            </a:r>
            <a:endParaRPr lang="ru-RU" sz="3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757" y="990271"/>
            <a:ext cx="4065616" cy="657555"/>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981" y="2466404"/>
            <a:ext cx="4090392" cy="864096"/>
          </a:xfrm>
          <a:prstGeom prst="rect">
            <a:avLst/>
          </a:prstGeom>
        </p:spPr>
      </p:pic>
      <p:pic>
        <p:nvPicPr>
          <p:cNvPr id="5" name="Рисунок 4"/>
          <p:cNvPicPr>
            <a:picLocks noChangeAspect="1"/>
          </p:cNvPicPr>
          <p:nvPr/>
        </p:nvPicPr>
        <p:blipFill rotWithShape="1">
          <a:blip r:embed="rId8"/>
          <a:srcRect l="12367" t="20924" r="54427" b="64538"/>
          <a:stretch/>
        </p:blipFill>
        <p:spPr>
          <a:xfrm>
            <a:off x="938017" y="3931809"/>
            <a:ext cx="2880320" cy="672076"/>
          </a:xfrm>
          <a:prstGeom prst="rect">
            <a:avLst/>
          </a:prstGeom>
        </p:spPr>
      </p:pic>
      <p:pic>
        <p:nvPicPr>
          <p:cNvPr id="7" name="Рисунок 6"/>
          <p:cNvPicPr>
            <a:picLocks noChangeAspect="1"/>
          </p:cNvPicPr>
          <p:nvPr/>
        </p:nvPicPr>
        <p:blipFill rotWithShape="1">
          <a:blip r:embed="rId9"/>
          <a:srcRect l="26581" t="35040" r="27116" b="38586"/>
          <a:stretch/>
        </p:blipFill>
        <p:spPr>
          <a:xfrm>
            <a:off x="5133575" y="1590631"/>
            <a:ext cx="3201520" cy="971890"/>
          </a:xfrm>
          <a:prstGeom prst="rect">
            <a:avLst/>
          </a:prstGeom>
        </p:spPr>
      </p:pic>
    </p:spTree>
    <p:extLst>
      <p:ext uri="{BB962C8B-B14F-4D97-AF65-F5344CB8AC3E}">
        <p14:creationId xmlns:p14="http://schemas.microsoft.com/office/powerpoint/2010/main" val="2387118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10546"/>
          </a:xfrm>
        </p:spPr>
        <p:txBody>
          <a:bodyPr>
            <a:normAutofit/>
          </a:bodyPr>
          <a:lstStyle/>
          <a:p>
            <a:pPr algn="l"/>
            <a:r>
              <a:rPr lang="uk-UA" sz="3600" b="1" dirty="0" smtClean="0">
                <a:latin typeface="Times New Roman" panose="02020603050405020304" pitchFamily="18" charset="0"/>
                <a:cs typeface="Times New Roman" panose="02020603050405020304" pitchFamily="18" charset="0"/>
              </a:rPr>
              <a:t>                        Рекомендації:</a:t>
            </a:r>
            <a:br>
              <a:rPr lang="uk-UA" sz="3600" b="1" dirty="0" smtClean="0">
                <a:latin typeface="Times New Roman" panose="02020603050405020304" pitchFamily="18" charset="0"/>
                <a:cs typeface="Times New Roman" panose="02020603050405020304" pitchFamily="18" charset="0"/>
              </a:rPr>
            </a:br>
            <a:r>
              <a:rPr lang="uk-UA" sz="3600" b="1" dirty="0" smtClean="0">
                <a:latin typeface="Times New Roman" panose="02020603050405020304" pitchFamily="18" charset="0"/>
                <a:cs typeface="Times New Roman" panose="02020603050405020304" pitchFamily="18" charset="0"/>
              </a:rPr>
              <a:t/>
            </a:r>
            <a:br>
              <a:rPr lang="uk-UA" sz="3600" b="1"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Керівникам </a:t>
            </a:r>
            <a:r>
              <a:rPr lang="uk-UA" sz="2200" dirty="0">
                <a:latin typeface="Times New Roman" panose="02020603050405020304" pitchFamily="18" charset="0"/>
                <a:cs typeface="Times New Roman" panose="02020603050405020304" pitchFamily="18" charset="0"/>
              </a:rPr>
              <a:t>навчальних закладів</a:t>
            </a:r>
            <a:r>
              <a:rPr lang="uk-UA" sz="2200" dirty="0" smtClean="0">
                <a:latin typeface="Times New Roman" panose="02020603050405020304" pitchFamily="18" charset="0"/>
                <a:cs typeface="Times New Roman" panose="02020603050405020304" pitchFamily="18" charset="0"/>
              </a:rPr>
              <a:t>:</a:t>
            </a:r>
            <a:br>
              <a:rPr lang="uk-UA"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1. </a:t>
            </a:r>
            <a:r>
              <a:rPr lang="uk-UA" sz="2200" dirty="0">
                <a:latin typeface="Times New Roman" panose="02020603050405020304" pitchFamily="18" charset="0"/>
                <a:cs typeface="Times New Roman" panose="02020603050405020304" pitchFamily="18" charset="0"/>
              </a:rPr>
              <a:t>Затвердити План заходів щодо запобігання торгівлі людьми на період до 2020 </a:t>
            </a:r>
            <a:r>
              <a:rPr lang="uk-UA" sz="2200" dirty="0" smtClean="0">
                <a:latin typeface="Times New Roman" panose="02020603050405020304" pitchFamily="18" charset="0"/>
                <a:cs typeface="Times New Roman" panose="02020603050405020304" pitchFamily="18" charset="0"/>
              </a:rPr>
              <a:t>року наказом по школі.</a:t>
            </a:r>
            <a:br>
              <a:rPr lang="uk-UA"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2. </a:t>
            </a:r>
            <a:r>
              <a:rPr lang="uk-UA" sz="2200" dirty="0" smtClean="0">
                <a:latin typeface="Times New Roman" panose="02020603050405020304" pitchFamily="18" charset="0"/>
                <a:cs typeface="Times New Roman" panose="02020603050405020304" pitchFamily="18" charset="0"/>
              </a:rPr>
              <a:t>Забезпечити виконання </a:t>
            </a:r>
            <a:r>
              <a:rPr lang="uk-UA" sz="2200" dirty="0">
                <a:latin typeface="Times New Roman" panose="02020603050405020304" pitchFamily="18" charset="0"/>
                <a:cs typeface="Times New Roman" panose="02020603050405020304" pitchFamily="18" charset="0"/>
              </a:rPr>
              <a:t>Плану заходів. </a:t>
            </a:r>
            <a:r>
              <a:rPr lang="uk-UA" sz="2200" dirty="0" smtClean="0">
                <a:latin typeface="Times New Roman" panose="02020603050405020304" pitchFamily="18" charset="0"/>
                <a:cs typeface="Times New Roman" panose="02020603050405020304" pitchFamily="18" charset="0"/>
              </a:rPr>
              <a:t/>
            </a:r>
            <a:br>
              <a:rPr lang="uk-UA"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3</a:t>
            </a:r>
            <a:r>
              <a:rPr lang="uk-UA" sz="2200" dirty="0" smtClean="0">
                <a:latin typeface="Times New Roman" panose="02020603050405020304" pitchFamily="18" charset="0"/>
                <a:cs typeface="Times New Roman" panose="02020603050405020304" pitchFamily="18" charset="0"/>
              </a:rPr>
              <a:t>. Інформувати про </a:t>
            </a:r>
            <a:r>
              <a:rPr lang="uk-UA" sz="2200" dirty="0">
                <a:latin typeface="Times New Roman" panose="02020603050405020304" pitchFamily="18" charset="0"/>
                <a:cs typeface="Times New Roman" panose="02020603050405020304" pitchFamily="18" charset="0"/>
              </a:rPr>
              <a:t>проведену </a:t>
            </a:r>
            <a:r>
              <a:rPr lang="uk-UA" sz="2200" dirty="0" smtClean="0">
                <a:latin typeface="Times New Roman" panose="02020603050405020304" pitchFamily="18" charset="0"/>
                <a:cs typeface="Times New Roman" panose="02020603050405020304" pitchFamily="18" charset="0"/>
              </a:rPr>
              <a:t>роботу.</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uk-UA" sz="2200" dirty="0">
                <a:latin typeface="Times New Roman" panose="02020603050405020304" pitchFamily="18" charset="0"/>
                <a:cs typeface="Times New Roman" panose="02020603050405020304" pitchFamily="18" charset="0"/>
              </a:rPr>
              <a:t>				</a:t>
            </a:r>
            <a:r>
              <a:rPr lang="uk-UA" sz="2200" b="1" dirty="0" smtClean="0">
                <a:latin typeface="Times New Roman" panose="02020603050405020304" pitchFamily="18" charset="0"/>
                <a:cs typeface="Times New Roman" panose="02020603050405020304" pitchFamily="18" charset="0"/>
              </a:rPr>
              <a:t>Щороку </a:t>
            </a:r>
            <a:r>
              <a:rPr lang="uk-UA" sz="2200" b="1" dirty="0">
                <a:latin typeface="Times New Roman" panose="02020603050405020304" pitchFamily="18" charset="0"/>
                <a:cs typeface="Times New Roman" panose="02020603050405020304" pitchFamily="18" charset="0"/>
              </a:rPr>
              <a:t>до 05 червня та 05 </a:t>
            </a:r>
            <a:r>
              <a:rPr lang="uk-UA" sz="2200" b="1" dirty="0" smtClean="0">
                <a:latin typeface="Times New Roman" panose="02020603050405020304" pitchFamily="18" charset="0"/>
                <a:cs typeface="Times New Roman" panose="02020603050405020304" pitchFamily="18" charset="0"/>
              </a:rPr>
              <a:t>грудня</a:t>
            </a:r>
            <a:endParaRPr lang="ru-RU" sz="2800" dirty="0"/>
          </a:p>
        </p:txBody>
      </p:sp>
    </p:spTree>
    <p:extLst>
      <p:ext uri="{BB962C8B-B14F-4D97-AF65-F5344CB8AC3E}">
        <p14:creationId xmlns:p14="http://schemas.microsoft.com/office/powerpoint/2010/main" val="2105894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84784"/>
            <a:ext cx="8229600" cy="1944216"/>
          </a:xfrm>
        </p:spPr>
        <p:txBody>
          <a:bodyPr>
            <a:normAutofit/>
          </a:bodyPr>
          <a:lstStyle/>
          <a:p>
            <a:r>
              <a:rPr lang="uk-UA" sz="7200" b="1" dirty="0" smtClean="0">
                <a:ln>
                  <a:solidFill>
                    <a:schemeClr val="bg1"/>
                  </a:solidFill>
                </a:ln>
                <a:solidFill>
                  <a:srgbClr val="002060"/>
                </a:solidFill>
                <a:effectLst>
                  <a:outerShdw blurRad="38100" dist="38100" dir="2700000" algn="tl">
                    <a:srgbClr val="000000">
                      <a:alpha val="43137"/>
                    </a:srgbClr>
                  </a:outerShdw>
                </a:effectLst>
                <a:latin typeface="Monotype Corsiva" pitchFamily="66" charset="0"/>
              </a:rPr>
              <a:t>Дякую за увагу</a:t>
            </a:r>
            <a:r>
              <a:rPr lang="uk-UA" sz="7200" b="1" dirty="0" smtClean="0">
                <a:ln>
                  <a:solidFill>
                    <a:schemeClr val="bg1"/>
                  </a:solidFill>
                </a:ln>
                <a:solidFill>
                  <a:srgbClr val="002060"/>
                </a:solidFill>
                <a:latin typeface="Monotype Corsiva" pitchFamily="66" charset="0"/>
              </a:rPr>
              <a:t>!</a:t>
            </a:r>
            <a:endParaRPr lang="ru-RU" sz="7200" b="1" dirty="0">
              <a:ln>
                <a:solidFill>
                  <a:schemeClr val="bg1"/>
                </a:solidFill>
              </a:ln>
              <a:solidFill>
                <a:srgbClr val="002060"/>
              </a:solidFill>
              <a:latin typeface="Monotype Corsiva" pitchFamily="66" charset="0"/>
            </a:endParaRPr>
          </a:p>
        </p:txBody>
      </p:sp>
      <p:sp>
        <p:nvSpPr>
          <p:cNvPr id="6" name="Прямоугольник 3"/>
          <p:cNvSpPr>
            <a:spLocks noChangeArrowheads="1"/>
          </p:cNvSpPr>
          <p:nvPr/>
        </p:nvSpPr>
        <p:spPr bwMode="auto">
          <a:xfrm>
            <a:off x="1821637" y="6550223"/>
            <a:ext cx="5500726"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ru-RU" sz="1400" b="1" dirty="0" smtClean="0">
                <a:solidFill>
                  <a:srgbClr val="00B0F0"/>
                </a:solidFill>
                <a:latin typeface="Monotype Corsiva" pitchFamily="66" charset="0"/>
                <a:cs typeface="Arial" charset="0"/>
              </a:rPr>
              <a:t>Сайт</a:t>
            </a:r>
            <a:r>
              <a:rPr lang="en-US" sz="1400" b="1" dirty="0" smtClean="0">
                <a:solidFill>
                  <a:srgbClr val="00B0F0"/>
                </a:solidFill>
                <a:latin typeface="Monotype Corsiva" pitchFamily="66" charset="0"/>
                <a:hlinkClick r:id="rId2"/>
              </a:rPr>
              <a:t> http://linda6035.ucoz.ru/</a:t>
            </a:r>
            <a:r>
              <a:rPr lang="ru-RU" sz="1400" dirty="0" smtClean="0">
                <a:solidFill>
                  <a:srgbClr val="00B0F0"/>
                </a:solidFill>
                <a:latin typeface="Monotype Corsiva" pitchFamily="66" charset="0"/>
                <a:cs typeface="Arial" charset="0"/>
              </a:rPr>
              <a:t> </a:t>
            </a:r>
            <a:r>
              <a:rPr lang="en-US" sz="1400" dirty="0" smtClean="0">
                <a:solidFill>
                  <a:srgbClr val="00B0F0"/>
                </a:solidFill>
                <a:latin typeface="Monotype Corsiva" pitchFamily="66" charset="0"/>
                <a:cs typeface="Arial" charset="0"/>
              </a:rPr>
              <a:t> </a:t>
            </a:r>
            <a:r>
              <a:rPr lang="ru-RU" sz="1400" dirty="0" smtClean="0">
                <a:solidFill>
                  <a:srgbClr val="00B0F0"/>
                </a:solidFill>
                <a:latin typeface="Monotype Corsiva" pitchFamily="66" charset="0"/>
                <a:cs typeface="Arial" charset="0"/>
              </a:rPr>
              <a:t> </a:t>
            </a:r>
            <a:endParaRPr lang="ru-RU" sz="1400" dirty="0">
              <a:solidFill>
                <a:srgbClr val="00B0F0"/>
              </a:solidFill>
              <a:latin typeface="Monotype Corsiva" pitchFamily="66"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832648"/>
          </a:xfrm>
        </p:spPr>
        <p:txBody>
          <a:bodyPr>
            <a:normAutofit fontScale="90000"/>
          </a:bodyPr>
          <a:lstStyle/>
          <a:p>
            <a:r>
              <a:rPr lang="ru-RU" sz="2200" b="1" dirty="0" smtClean="0">
                <a:latin typeface="Times New Roman" panose="02020603050405020304" pitchFamily="18" charset="0"/>
                <a:cs typeface="Times New Roman" panose="02020603050405020304" pitchFamily="18" charset="0"/>
              </a:rPr>
              <a:t>ВИЗНАЧЕННЯ ТЕРМІНІВ</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Особа</a:t>
            </a:r>
            <a:r>
              <a:rPr lang="ru-RU" sz="1800" b="1" dirty="0">
                <a:latin typeface="Times New Roman" panose="02020603050405020304" pitchFamily="18" charset="0"/>
                <a:cs typeface="Times New Roman" panose="02020603050405020304" pitchFamily="18" charset="0"/>
              </a:rPr>
              <a:t>, яка </a:t>
            </a:r>
            <a:r>
              <a:rPr lang="ru-RU" sz="1800" b="1" dirty="0" err="1">
                <a:latin typeface="Times New Roman" panose="02020603050405020304" pitchFamily="18" charset="0"/>
                <a:cs typeface="Times New Roman" panose="02020603050405020304" pitchFamily="18" charset="0"/>
              </a:rPr>
              <a:t>постраждала</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від</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торгівлі</a:t>
            </a:r>
            <a:r>
              <a:rPr lang="ru-RU" sz="1800" b="1" dirty="0">
                <a:latin typeface="Times New Roman" panose="02020603050405020304" pitchFamily="18" charset="0"/>
                <a:cs typeface="Times New Roman" panose="02020603050405020304" pitchFamily="18" charset="0"/>
              </a:rPr>
              <a:t> людьми</a:t>
            </a:r>
            <a:r>
              <a:rPr lang="ru-RU" sz="1800" dirty="0">
                <a:latin typeface="Times New Roman" panose="02020603050405020304" pitchFamily="18" charset="0"/>
                <a:cs typeface="Times New Roman" panose="02020603050405020304" pitchFamily="18" charset="0"/>
              </a:rPr>
              <a:t>, - будь-яка </a:t>
            </a:r>
            <a:r>
              <a:rPr lang="ru-RU" sz="1800" dirty="0" err="1">
                <a:latin typeface="Times New Roman" panose="02020603050405020304" pitchFamily="18" charset="0"/>
                <a:cs typeface="Times New Roman" panose="02020603050405020304" pitchFamily="18" charset="0"/>
              </a:rPr>
              <a:t>фізична</a:t>
            </a:r>
            <a:r>
              <a:rPr lang="ru-RU" sz="1800" dirty="0">
                <a:latin typeface="Times New Roman" panose="02020603050405020304" pitchFamily="18" charset="0"/>
                <a:cs typeface="Times New Roman" panose="02020603050405020304" pitchFamily="18" charset="0"/>
              </a:rPr>
              <a:t> особа, яка стала </a:t>
            </a:r>
            <a:r>
              <a:rPr lang="ru-RU" sz="1800" dirty="0" err="1">
                <a:latin typeface="Times New Roman" panose="02020603050405020304" pitchFamily="18" charset="0"/>
                <a:cs typeface="Times New Roman" panose="02020603050405020304" pitchFamily="18" charset="0"/>
              </a:rPr>
              <a:t>об'єктом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торгівлі</a:t>
            </a:r>
            <a:r>
              <a:rPr lang="ru-RU" sz="1800" dirty="0">
                <a:latin typeface="Times New Roman" panose="02020603050405020304" pitchFamily="18" charset="0"/>
                <a:cs typeface="Times New Roman" panose="02020603050405020304" pitchFamily="18" charset="0"/>
              </a:rPr>
              <a:t> людьми і </a:t>
            </a:r>
            <a:r>
              <a:rPr lang="ru-RU" sz="1800" dirty="0" err="1">
                <a:latin typeface="Times New Roman" panose="02020603050405020304" pitchFamily="18" charset="0"/>
                <a:cs typeface="Times New Roman" panose="02020603050405020304" pitchFamily="18" charset="0"/>
              </a:rPr>
              <a:t>визнана</a:t>
            </a:r>
            <a:r>
              <a:rPr lang="ru-RU" sz="1800" dirty="0">
                <a:latin typeface="Times New Roman" panose="02020603050405020304" pitchFamily="18" charset="0"/>
                <a:cs typeface="Times New Roman" panose="02020603050405020304" pitchFamily="18" charset="0"/>
              </a:rPr>
              <a:t> такою </a:t>
            </a:r>
            <a:r>
              <a:rPr lang="ru-RU" sz="1800" dirty="0" err="1">
                <a:latin typeface="Times New Roman" panose="02020603050405020304" pitchFamily="18" charset="0"/>
                <a:cs typeface="Times New Roman" panose="02020603050405020304" pitchFamily="18" charset="0"/>
              </a:rPr>
              <a:t>відповідно</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положень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цього</a:t>
            </a:r>
            <a:r>
              <a:rPr lang="ru-RU" sz="1800" dirty="0">
                <a:latin typeface="Times New Roman" panose="02020603050405020304" pitchFamily="18" charset="0"/>
                <a:cs typeface="Times New Roman" panose="02020603050405020304" pitchFamily="18" charset="0"/>
              </a:rPr>
              <a:t> Закону</a:t>
            </a:r>
            <a:r>
              <a:rPr lang="ru-RU" sz="1800" dirty="0" smtClean="0">
                <a:latin typeface="Times New Roman" panose="02020603050405020304" pitchFamily="18" charset="0"/>
                <a:cs typeface="Times New Roman" panose="02020603050405020304" pitchFamily="18" charset="0"/>
              </a:rPr>
              <a:t>;</a:t>
            </a:r>
            <a:br>
              <a:rPr lang="ru-RU" sz="1800" dirty="0" smtClean="0">
                <a:latin typeface="Times New Roman" panose="02020603050405020304" pitchFamily="18" charset="0"/>
                <a:cs typeface="Times New Roman" panose="02020603050405020304" pitchFamily="18" charset="0"/>
              </a:rPr>
            </a:br>
            <a:r>
              <a:rPr lang="ru-RU" sz="1800" b="1" dirty="0" err="1">
                <a:latin typeface="Times New Roman" panose="02020603050405020304" pitchFamily="18" charset="0"/>
                <a:cs typeface="Times New Roman" panose="02020603050405020304" pitchFamily="18" charset="0"/>
              </a:rPr>
              <a:t>П</a:t>
            </a:r>
            <a:r>
              <a:rPr lang="ru-RU" sz="1800" b="1" dirty="0" err="1" smtClean="0">
                <a:latin typeface="Times New Roman" panose="02020603050405020304" pitchFamily="18" charset="0"/>
                <a:cs typeface="Times New Roman" panose="02020603050405020304" pitchFamily="18" charset="0"/>
              </a:rPr>
              <a:t>опередження</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торгівлі</a:t>
            </a:r>
            <a:r>
              <a:rPr lang="ru-RU" sz="1800" b="1" dirty="0">
                <a:latin typeface="Times New Roman" panose="02020603050405020304" pitchFamily="18" charset="0"/>
                <a:cs typeface="Times New Roman" panose="02020603050405020304" pitchFamily="18" charset="0"/>
              </a:rPr>
              <a:t> людьми </a:t>
            </a:r>
            <a:r>
              <a:rPr lang="ru-RU" sz="1800" dirty="0">
                <a:latin typeface="Times New Roman" panose="02020603050405020304" pitchFamily="18" charset="0"/>
                <a:cs typeface="Times New Roman" panose="02020603050405020304" pitchFamily="18" charset="0"/>
              </a:rPr>
              <a:t>- система </a:t>
            </a:r>
            <a:r>
              <a:rPr lang="ru-RU" sz="1800" dirty="0" err="1">
                <a:latin typeface="Times New Roman" panose="02020603050405020304" pitchFamily="18" charset="0"/>
                <a:cs typeface="Times New Roman" panose="02020603050405020304" pitchFamily="18" charset="0"/>
              </a:rPr>
              <a:t>заходів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спрямованих</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виявлення</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усунення</a:t>
            </a:r>
            <a:r>
              <a:rPr lang="ru-RU" sz="1800" dirty="0">
                <a:latin typeface="Times New Roman" panose="02020603050405020304" pitchFamily="18" charset="0"/>
                <a:cs typeface="Times New Roman" panose="02020603050405020304" pitchFamily="18" charset="0"/>
              </a:rPr>
              <a:t> причин і умов,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призводять</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торгівлі</a:t>
            </a:r>
            <a:r>
              <a:rPr lang="ru-RU" sz="1800" dirty="0">
                <a:latin typeface="Times New Roman" panose="02020603050405020304" pitchFamily="18" charset="0"/>
                <a:cs typeface="Times New Roman" panose="02020603050405020304" pitchFamily="18" charset="0"/>
              </a:rPr>
              <a:t> людьми;</a:t>
            </a:r>
            <a:br>
              <a:rPr lang="ru-RU" sz="1800" dirty="0">
                <a:latin typeface="Times New Roman" panose="02020603050405020304" pitchFamily="18" charset="0"/>
                <a:cs typeface="Times New Roman" panose="02020603050405020304" pitchFamily="18" charset="0"/>
              </a:rPr>
            </a:br>
            <a:r>
              <a:rPr lang="ru-RU" sz="1800" b="1" dirty="0" err="1" smtClean="0">
                <a:latin typeface="Times New Roman" panose="02020603050405020304" pitchFamily="18" charset="0"/>
                <a:cs typeface="Times New Roman" panose="02020603050405020304" pitchFamily="18" charset="0"/>
              </a:rPr>
              <a:t>Протидія</a:t>
            </a:r>
            <a:r>
              <a:rPr lang="ru-RU" sz="1800" b="1" dirty="0" smtClean="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торгівлі</a:t>
            </a:r>
            <a:r>
              <a:rPr lang="ru-RU" sz="1800" b="1" dirty="0">
                <a:latin typeface="Times New Roman" panose="02020603050405020304" pitchFamily="18" charset="0"/>
                <a:cs typeface="Times New Roman" panose="02020603050405020304" pitchFamily="18" charset="0"/>
              </a:rPr>
              <a:t> людьми </a:t>
            </a:r>
            <a:r>
              <a:rPr lang="ru-RU" sz="1800" dirty="0">
                <a:latin typeface="Times New Roman" panose="02020603050405020304" pitchFamily="18" charset="0"/>
                <a:cs typeface="Times New Roman" panose="02020603050405020304" pitchFamily="18" charset="0"/>
              </a:rPr>
              <a:t>- система </a:t>
            </a:r>
            <a:r>
              <a:rPr lang="ru-RU" sz="1800" dirty="0" err="1">
                <a:latin typeface="Times New Roman" panose="02020603050405020304" pitchFamily="18" charset="0"/>
                <a:cs typeface="Times New Roman" panose="02020603050405020304" pitchFamily="18" charset="0"/>
              </a:rPr>
              <a:t>заходів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спрямованих</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подолання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торгівлі</a:t>
            </a:r>
            <a:r>
              <a:rPr lang="ru-RU" sz="1800" dirty="0">
                <a:latin typeface="Times New Roman" panose="02020603050405020304" pitchFamily="18" charset="0"/>
                <a:cs typeface="Times New Roman" panose="02020603050405020304" pitchFamily="18" charset="0"/>
              </a:rPr>
              <a:t> людьми шляхом </a:t>
            </a:r>
            <a:r>
              <a:rPr lang="ru-RU" sz="1800" dirty="0" err="1">
                <a:latin typeface="Times New Roman" panose="02020603050405020304" pitchFamily="18" charset="0"/>
                <a:cs typeface="Times New Roman" panose="02020603050405020304" pitchFamily="18" charset="0"/>
              </a:rPr>
              <a:t>її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попередження</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боротьби</a:t>
            </a:r>
            <a:r>
              <a:rPr lang="ru-RU" sz="1800" dirty="0">
                <a:latin typeface="Times New Roman" panose="02020603050405020304" pitchFamily="18" charset="0"/>
                <a:cs typeface="Times New Roman" panose="02020603050405020304" pitchFamily="18" charset="0"/>
              </a:rPr>
              <a:t> з нею та </a:t>
            </a:r>
            <a:r>
              <a:rPr lang="ru-RU" sz="1800" dirty="0" err="1">
                <a:latin typeface="Times New Roman" panose="02020603050405020304" pitchFamily="18" charset="0"/>
                <a:cs typeface="Times New Roman" panose="02020603050405020304" pitchFamily="18" charset="0"/>
              </a:rPr>
              <a:t>надання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допомоги</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захисту</a:t>
            </a:r>
            <a:r>
              <a:rPr lang="ru-RU" sz="1800" dirty="0">
                <a:latin typeface="Times New Roman" panose="02020603050405020304" pitchFamily="18" charset="0"/>
                <a:cs typeface="Times New Roman" panose="02020603050405020304" pitchFamily="18" charset="0"/>
              </a:rPr>
              <a:t> особам, </a:t>
            </a:r>
            <a:r>
              <a:rPr lang="ru-RU" sz="1800" dirty="0" err="1">
                <a:latin typeface="Times New Roman" panose="02020603050405020304" pitchFamily="18" charset="0"/>
                <a:cs typeface="Times New Roman" panose="02020603050405020304" pitchFamily="18" charset="0"/>
              </a:rPr>
              <a:t>які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постраждали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торгівлі</a:t>
            </a:r>
            <a:r>
              <a:rPr lang="ru-RU" sz="1800" dirty="0">
                <a:latin typeface="Times New Roman" panose="02020603050405020304" pitchFamily="18" charset="0"/>
                <a:cs typeface="Times New Roman" panose="02020603050405020304" pitchFamily="18" charset="0"/>
              </a:rPr>
              <a:t> людьми;</a:t>
            </a:r>
            <a:br>
              <a:rPr lang="ru-RU" sz="1800" dirty="0">
                <a:latin typeface="Times New Roman" panose="02020603050405020304" pitchFamily="18" charset="0"/>
                <a:cs typeface="Times New Roman" panose="02020603050405020304" pitchFamily="18" charset="0"/>
              </a:rPr>
            </a:br>
            <a:r>
              <a:rPr lang="uk-UA" altLang="ru-RU" sz="1800" b="1" dirty="0" smtClean="0">
                <a:latin typeface="Times New Roman" panose="02020603050405020304" pitchFamily="18" charset="0"/>
                <a:cs typeface="Times New Roman" panose="02020603050405020304" pitchFamily="18" charset="0"/>
              </a:rPr>
              <a:t>Торгівля</a:t>
            </a:r>
            <a:r>
              <a:rPr lang="uk-UA" altLang="ru-RU" sz="1800" b="1" dirty="0">
                <a:latin typeface="Times New Roman" panose="02020603050405020304" pitchFamily="18" charset="0"/>
                <a:cs typeface="Times New Roman" panose="02020603050405020304" pitchFamily="18" charset="0"/>
              </a:rPr>
              <a:t> людьми</a:t>
            </a:r>
            <a:r>
              <a:rPr lang="uk-UA" altLang="ru-RU" sz="1800" dirty="0">
                <a:latin typeface="Times New Roman" panose="02020603050405020304" pitchFamily="18" charset="0"/>
                <a:cs typeface="Times New Roman" panose="02020603050405020304" pitchFamily="18" charset="0"/>
              </a:rPr>
              <a:t> – це здійснення незаконної угоди, об’єктом  якої є людина, а так само вербування, переміщення, переховування, передача або одержання людини, вчинені з метою експлуатації, у тому числі сексуальної, з використанням обману, шахрайства, шантажу, уразливого стану людини або із застосуванням чи погрозою застосування насильства, з використанням службового становища або матеріальної чи іншої залежності від іншої особи, що відповідно до Кримінального кодексу України визнаються злочином.</a:t>
            </a:r>
            <a:r>
              <a:rPr lang="uk-UA" altLang="ru-RU" sz="1800" b="1" dirty="0">
                <a:latin typeface="Times New Roman" panose="02020603050405020304" pitchFamily="18" charset="0"/>
                <a:cs typeface="Times New Roman" panose="02020603050405020304" pitchFamily="18" charset="0"/>
              </a:rPr>
              <a:t/>
            </a:r>
            <a:br>
              <a:rPr lang="uk-UA" altLang="ru-RU" sz="1800" b="1" dirty="0">
                <a:latin typeface="Times New Roman" panose="02020603050405020304" pitchFamily="18" charset="0"/>
                <a:cs typeface="Times New Roman" panose="02020603050405020304" pitchFamily="18" charset="0"/>
              </a:rPr>
            </a:br>
            <a:r>
              <a:rPr lang="uk-UA" altLang="ru-RU" sz="1800" b="1" dirty="0" smtClean="0">
                <a:latin typeface="Times New Roman" panose="02020603050405020304" pitchFamily="18" charset="0"/>
                <a:cs typeface="Times New Roman" panose="02020603050405020304" pitchFamily="18" charset="0"/>
              </a:rPr>
              <a:t/>
            </a:r>
            <a:br>
              <a:rPr lang="uk-UA" altLang="ru-RU" sz="1800" b="1" dirty="0" smtClean="0">
                <a:latin typeface="Times New Roman" panose="02020603050405020304" pitchFamily="18" charset="0"/>
                <a:cs typeface="Times New Roman" panose="02020603050405020304" pitchFamily="18" charset="0"/>
              </a:rPr>
            </a:br>
            <a:r>
              <a:rPr lang="uk-UA" altLang="ru-RU" sz="1800" dirty="0" smtClean="0">
                <a:latin typeface="Times New Roman" panose="02020603050405020304" pitchFamily="18" charset="0"/>
                <a:cs typeface="Times New Roman" panose="02020603050405020304" pitchFamily="18" charset="0"/>
              </a:rPr>
              <a:t>(</a:t>
            </a:r>
            <a:r>
              <a:rPr lang="uk-UA" altLang="ru-RU" sz="1800" dirty="0">
                <a:latin typeface="Times New Roman" panose="02020603050405020304" pitchFamily="18" charset="0"/>
                <a:cs typeface="Times New Roman" panose="02020603050405020304" pitchFamily="18" charset="0"/>
              </a:rPr>
              <a:t>стаття 1 Закону України „Про протидію торгівлі людьми” </a:t>
            </a:r>
            <a:r>
              <a:rPr lang="uk-UA" altLang="ru-RU" sz="1800" dirty="0" smtClean="0">
                <a:latin typeface="Times New Roman" panose="02020603050405020304" pitchFamily="18" charset="0"/>
                <a:cs typeface="Times New Roman" panose="02020603050405020304" pitchFamily="18" charset="0"/>
              </a:rPr>
              <a:t/>
            </a:r>
            <a:br>
              <a:rPr lang="uk-UA" altLang="ru-RU" sz="1800" dirty="0" smtClean="0">
                <a:latin typeface="Times New Roman" panose="02020603050405020304" pitchFamily="18" charset="0"/>
                <a:cs typeface="Times New Roman" panose="02020603050405020304" pitchFamily="18" charset="0"/>
              </a:rPr>
            </a:br>
            <a:r>
              <a:rPr lang="uk-UA" altLang="ru-RU" sz="1800" dirty="0" smtClean="0">
                <a:latin typeface="Times New Roman" panose="02020603050405020304" pitchFamily="18" charset="0"/>
                <a:cs typeface="Times New Roman" panose="02020603050405020304" pitchFamily="18" charset="0"/>
              </a:rPr>
              <a:t>від </a:t>
            </a:r>
            <a:r>
              <a:rPr lang="uk-UA" altLang="ru-RU" sz="1800" dirty="0">
                <a:latin typeface="Times New Roman" panose="02020603050405020304" pitchFamily="18" charset="0"/>
                <a:cs typeface="Times New Roman" panose="02020603050405020304" pitchFamily="18" charset="0"/>
              </a:rPr>
              <a:t>20.09.2011 </a:t>
            </a:r>
            <a:r>
              <a:rPr lang="uk-UA" altLang="ru-RU" sz="1800" dirty="0" smtClean="0">
                <a:latin typeface="Times New Roman" panose="02020603050405020304" pitchFamily="18" charset="0"/>
                <a:cs typeface="Times New Roman" panose="02020603050405020304" pitchFamily="18" charset="0"/>
              </a:rPr>
              <a:t>№ </a:t>
            </a:r>
            <a:r>
              <a:rPr lang="uk-UA" altLang="ru-RU" sz="1800" dirty="0">
                <a:latin typeface="Times New Roman" panose="02020603050405020304" pitchFamily="18" charset="0"/>
                <a:cs typeface="Times New Roman" panose="02020603050405020304" pitchFamily="18" charset="0"/>
              </a:rPr>
              <a:t>3739-VI, </a:t>
            </a:r>
            <a:r>
              <a:rPr lang="uk-UA" altLang="ru-RU" sz="1800" dirty="0" smtClean="0">
                <a:latin typeface="Times New Roman" panose="02020603050405020304" pitchFamily="18" charset="0"/>
                <a:cs typeface="Times New Roman" panose="02020603050405020304" pitchFamily="18" charset="0"/>
              </a:rPr>
              <a:t/>
            </a:r>
            <a:br>
              <a:rPr lang="uk-UA" altLang="ru-RU" sz="1800" dirty="0" smtClean="0">
                <a:latin typeface="Times New Roman" panose="02020603050405020304" pitchFamily="18" charset="0"/>
                <a:cs typeface="Times New Roman" panose="02020603050405020304" pitchFamily="18" charset="0"/>
              </a:rPr>
            </a:br>
            <a:r>
              <a:rPr lang="uk-UA" altLang="ru-RU" sz="1800" dirty="0" smtClean="0">
                <a:latin typeface="Times New Roman" panose="02020603050405020304" pitchFamily="18" charset="0"/>
                <a:cs typeface="Times New Roman" panose="02020603050405020304" pitchFamily="18" charset="0"/>
              </a:rPr>
              <a:t>зі </a:t>
            </a:r>
            <a:r>
              <a:rPr lang="uk-UA" altLang="ru-RU" sz="1800" dirty="0">
                <a:latin typeface="Times New Roman" panose="02020603050405020304" pitchFamily="18" charset="0"/>
                <a:cs typeface="Times New Roman" panose="02020603050405020304" pitchFamily="18" charset="0"/>
              </a:rPr>
              <a:t>змінами та доповненнями</a:t>
            </a:r>
            <a:r>
              <a:rPr lang="uk-UA" alt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2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r>
              <a:rPr lang="ru-RU" sz="2000" b="1" dirty="0" smtClean="0">
                <a:latin typeface="Times New Roman" panose="02020603050405020304" pitchFamily="18" charset="0"/>
                <a:cs typeface="Times New Roman" panose="02020603050405020304" pitchFamily="18" charset="0"/>
              </a:rPr>
              <a:t>НОРМАТИВН</a:t>
            </a:r>
            <a:r>
              <a:rPr lang="uk-UA" sz="2000" b="1" dirty="0" smtClean="0">
                <a:latin typeface="Times New Roman" panose="02020603050405020304" pitchFamily="18" charset="0"/>
                <a:cs typeface="Times New Roman" panose="02020603050405020304" pitchFamily="18" charset="0"/>
              </a:rPr>
              <a:t>О-ПРАВОВІ</a:t>
            </a:r>
            <a:r>
              <a:rPr lang="ru-RU" sz="2000" b="1" dirty="0" smtClean="0">
                <a:latin typeface="Times New Roman" panose="02020603050405020304" pitchFamily="18" charset="0"/>
                <a:cs typeface="Times New Roman" panose="02020603050405020304" pitchFamily="18" charset="0"/>
              </a:rPr>
              <a:t> ДОКУМЕНТИ</a:t>
            </a:r>
            <a:br>
              <a:rPr lang="ru-RU" sz="2000" b="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Законом </a:t>
            </a:r>
            <a:r>
              <a:rPr lang="ru-RU" sz="2000" dirty="0" err="1" smtClean="0">
                <a:latin typeface="Times New Roman" panose="02020603050405020304" pitchFamily="18" charset="0"/>
                <a:cs typeface="Times New Roman" panose="02020603050405020304" pitchFamily="18" charset="0"/>
              </a:rPr>
              <a:t>України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a:t>
            </a:r>
            <a:r>
              <a:rPr lang="ru-RU" sz="2000" dirty="0" smtClean="0">
                <a:latin typeface="Times New Roman" panose="02020603050405020304" pitchFamily="18" charset="0"/>
                <a:cs typeface="Times New Roman" panose="02020603050405020304" pitchFamily="18" charset="0"/>
              </a:rPr>
              <a:t> 21.09.2010 №2530-</a:t>
            </a:r>
            <a:r>
              <a:rPr lang="en-US" sz="2000" dirty="0" smtClean="0">
                <a:latin typeface="Times New Roman" panose="02020603050405020304" pitchFamily="18" charset="0"/>
                <a:cs typeface="Times New Roman" panose="02020603050405020304" pitchFamily="18" charset="0"/>
              </a:rPr>
              <a:t>V</a:t>
            </a:r>
            <a:r>
              <a:rPr lang="uk-UA" sz="2000" dirty="0" smtClean="0">
                <a:latin typeface="Times New Roman" panose="02020603050405020304" pitchFamily="18" charset="0"/>
                <a:cs typeface="Times New Roman" panose="02020603050405020304" pitchFamily="18" charset="0"/>
              </a:rPr>
              <a:t>І  ратифіковано Конвенцію Ради Європи про заходи щодо протидії торгівлі людьми</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Закон </a:t>
            </a:r>
            <a:r>
              <a:rPr lang="ru-RU" sz="2000" dirty="0" err="1" smtClean="0">
                <a:latin typeface="Times New Roman" panose="02020603050405020304" pitchFamily="18" charset="0"/>
                <a:cs typeface="Times New Roman" panose="02020603050405020304" pitchFamily="18" charset="0"/>
              </a:rPr>
              <a:t>України</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20.09.2011 №3739-</a:t>
            </a:r>
            <a:r>
              <a:rPr lang="en-US" sz="2000" dirty="0">
                <a:latin typeface="Times New Roman" panose="02020603050405020304" pitchFamily="18" charset="0"/>
                <a:cs typeface="Times New Roman" panose="02020603050405020304" pitchFamily="18" charset="0"/>
              </a:rPr>
              <a:t>V</a:t>
            </a:r>
            <a:r>
              <a:rPr lang="uk-UA" sz="2000" dirty="0">
                <a:latin typeface="Times New Roman" panose="02020603050405020304" pitchFamily="18" charset="0"/>
                <a:cs typeface="Times New Roman" panose="02020603050405020304" pitchFamily="18" charset="0"/>
              </a:rPr>
              <a:t>ІІІ</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Про </a:t>
            </a:r>
            <a:r>
              <a:rPr lang="ru-RU" sz="2000" dirty="0" err="1" smtClean="0">
                <a:latin typeface="Times New Roman" panose="02020603050405020304" pitchFamily="18" charset="0"/>
                <a:cs typeface="Times New Roman" panose="02020603050405020304" pitchFamily="18" charset="0"/>
              </a:rPr>
              <a:t>протидію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торгівлі</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людьми</a:t>
            </a:r>
            <a:r>
              <a:rPr lang="ru-RU" sz="2000" dirty="0" smtClean="0">
                <a:latin typeface="Times New Roman" panose="02020603050405020304" pitchFamily="18" charset="0"/>
                <a:cs typeface="Times New Roman" panose="02020603050405020304" pitchFamily="18" charset="0"/>
              </a:rPr>
              <a:t>»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Постанова </a:t>
            </a:r>
            <a:r>
              <a:rPr lang="ru-RU" sz="2000" dirty="0" err="1">
                <a:latin typeface="Times New Roman" panose="02020603050405020304" pitchFamily="18" charset="0"/>
                <a:cs typeface="Times New Roman" panose="02020603050405020304" pitchFamily="18" charset="0"/>
              </a:rPr>
              <a:t>Кабінету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Міністрів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24.02.2016 №111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 </a:t>
            </a:r>
            <a:r>
              <a:rPr lang="ru-RU" sz="2000" dirty="0" err="1">
                <a:latin typeface="Times New Roman" panose="02020603050405020304" pitchFamily="18" charset="0"/>
                <a:cs typeface="Times New Roman" panose="02020603050405020304" pitchFamily="18" charset="0"/>
              </a:rPr>
              <a:t>затвердження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програми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протидії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торгівлі</a:t>
            </a:r>
            <a:r>
              <a:rPr lang="ru-RU" sz="2000" dirty="0">
                <a:latin typeface="Times New Roman" panose="02020603050405020304" pitchFamily="18" charset="0"/>
                <a:cs typeface="Times New Roman" panose="02020603050405020304" pitchFamily="18" charset="0"/>
              </a:rPr>
              <a:t> людьми на </a:t>
            </a:r>
            <a:r>
              <a:rPr lang="ru-RU" sz="2000" dirty="0" err="1">
                <a:latin typeface="Times New Roman" panose="02020603050405020304" pitchFamily="18" charset="0"/>
                <a:cs typeface="Times New Roman" panose="02020603050405020304" pitchFamily="18" charset="0"/>
              </a:rPr>
              <a:t>період</a:t>
            </a:r>
            <a:r>
              <a:rPr lang="ru-RU" sz="2000" dirty="0">
                <a:latin typeface="Times New Roman" panose="02020603050405020304" pitchFamily="18" charset="0"/>
                <a:cs typeface="Times New Roman" panose="02020603050405020304" pitchFamily="18" charset="0"/>
              </a:rPr>
              <a:t> до 2020 </a:t>
            </a:r>
            <a:r>
              <a:rPr lang="ru-RU" sz="2000" dirty="0" smtClean="0">
                <a:latin typeface="Times New Roman" panose="02020603050405020304" pitchFamily="18" charset="0"/>
                <a:cs typeface="Times New Roman" panose="02020603050405020304" pitchFamily="18" charset="0"/>
              </a:rPr>
              <a:t>року»</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Наказ </a:t>
            </a:r>
            <a:r>
              <a:rPr lang="ru-RU" sz="2000" dirty="0" err="1">
                <a:latin typeface="Times New Roman" panose="02020603050405020304" pitchFamily="18" charset="0"/>
                <a:cs typeface="Times New Roman" panose="02020603050405020304" pitchFamily="18" charset="0"/>
              </a:rPr>
              <a:t>Міністерства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освіти</a:t>
            </a:r>
            <a:r>
              <a:rPr lang="ru-RU" sz="2000" dirty="0">
                <a:latin typeface="Times New Roman" panose="02020603050405020304" pitchFamily="18" charset="0"/>
                <a:cs typeface="Times New Roman" panose="02020603050405020304" pitchFamily="18" charset="0"/>
              </a:rPr>
              <a:t> і науки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08.04.2016 №405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 </a:t>
            </a:r>
            <a:r>
              <a:rPr lang="ru-RU" sz="2000" dirty="0" err="1">
                <a:latin typeface="Times New Roman" panose="02020603050405020304" pitchFamily="18" charset="0"/>
                <a:cs typeface="Times New Roman" panose="02020603050405020304" pitchFamily="18" charset="0"/>
              </a:rPr>
              <a:t>затвердження</a:t>
            </a:r>
            <a:r>
              <a:rPr lang="ru-RU" sz="2000" dirty="0">
                <a:latin typeface="Times New Roman" panose="02020603050405020304" pitchFamily="18" charset="0"/>
                <a:cs typeface="Times New Roman" panose="02020603050405020304" pitchFamily="18" charset="0"/>
              </a:rPr>
              <a:t> плану </a:t>
            </a:r>
            <a:r>
              <a:rPr lang="ru-RU" sz="2000" dirty="0" err="1">
                <a:latin typeface="Times New Roman" panose="02020603050405020304" pitchFamily="18" charset="0"/>
                <a:cs typeface="Times New Roman" panose="02020603050405020304" pitchFamily="18" charset="0"/>
              </a:rPr>
              <a:t>заходів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Міністерства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освіти</a:t>
            </a:r>
            <a:r>
              <a:rPr lang="ru-RU" sz="2000" dirty="0">
                <a:latin typeface="Times New Roman" panose="02020603050405020304" pitchFamily="18" charset="0"/>
                <a:cs typeface="Times New Roman" panose="02020603050405020304" pitchFamily="18" charset="0"/>
              </a:rPr>
              <a:t> і науки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протидії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торгівлі</a:t>
            </a:r>
            <a:r>
              <a:rPr lang="ru-RU" sz="2000" dirty="0">
                <a:latin typeface="Times New Roman" panose="02020603050405020304" pitchFamily="18" charset="0"/>
                <a:cs typeface="Times New Roman" panose="02020603050405020304" pitchFamily="18" charset="0"/>
              </a:rPr>
              <a:t> людьми на </a:t>
            </a:r>
            <a:r>
              <a:rPr lang="ru-RU" sz="2000" dirty="0" err="1">
                <a:latin typeface="Times New Roman" panose="02020603050405020304" pitchFamily="18" charset="0"/>
                <a:cs typeface="Times New Roman" panose="02020603050405020304" pitchFamily="18" charset="0"/>
              </a:rPr>
              <a:t>період</a:t>
            </a:r>
            <a:r>
              <a:rPr lang="ru-RU" sz="2000" dirty="0">
                <a:latin typeface="Times New Roman" panose="02020603050405020304" pitchFamily="18" charset="0"/>
                <a:cs typeface="Times New Roman" panose="02020603050405020304" pitchFamily="18" charset="0"/>
              </a:rPr>
              <a:t> до 2020 </a:t>
            </a:r>
            <a:r>
              <a:rPr lang="ru-RU" sz="2000" dirty="0" smtClean="0">
                <a:latin typeface="Times New Roman" panose="02020603050405020304" pitchFamily="18" charset="0"/>
                <a:cs typeface="Times New Roman" panose="02020603050405020304" pitchFamily="18" charset="0"/>
              </a:rPr>
              <a:t>року»</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Лист </a:t>
            </a:r>
            <a:r>
              <a:rPr lang="ru-RU" sz="2000" dirty="0" err="1">
                <a:latin typeface="Times New Roman" panose="02020603050405020304" pitchFamily="18" charset="0"/>
                <a:cs typeface="Times New Roman" panose="02020603050405020304" pitchFamily="18" charset="0"/>
              </a:rPr>
              <a:t>Міністерства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освіти</a:t>
            </a:r>
            <a:r>
              <a:rPr lang="ru-RU" sz="2000" dirty="0">
                <a:latin typeface="Times New Roman" panose="02020603050405020304" pitchFamily="18" charset="0"/>
                <a:cs typeface="Times New Roman" panose="02020603050405020304" pitchFamily="18" charset="0"/>
              </a:rPr>
              <a:t> і науки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03.10.2016 №1/9-522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 </a:t>
            </a:r>
            <a:r>
              <a:rPr lang="ru-RU" sz="2000" dirty="0" err="1">
                <a:latin typeface="Times New Roman" panose="02020603050405020304" pitchFamily="18" charset="0"/>
                <a:cs typeface="Times New Roman" panose="02020603050405020304" pitchFamily="18" charset="0"/>
              </a:rPr>
              <a:t>проведення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інформаційно-освітньої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роботи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протидії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торгівлі</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людьми»</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Наказ </a:t>
            </a:r>
            <a:r>
              <a:rPr lang="ru-RU" sz="2000" b="1" dirty="0" err="1">
                <a:latin typeface="Times New Roman" panose="02020603050405020304" pitchFamily="18" charset="0"/>
                <a:cs typeface="Times New Roman" panose="02020603050405020304" pitchFamily="18" charset="0"/>
              </a:rPr>
              <a:t>відділу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освіти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Кегичівської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районної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державної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адміністрації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від</a:t>
            </a:r>
            <a:r>
              <a:rPr lang="ru-RU" sz="2000" b="1" dirty="0">
                <a:latin typeface="Times New Roman" panose="02020603050405020304" pitchFamily="18" charset="0"/>
                <a:cs typeface="Times New Roman" panose="02020603050405020304" pitchFamily="18" charset="0"/>
              </a:rPr>
              <a:t> 15.11.2016 року №122 "Про </a:t>
            </a:r>
            <a:r>
              <a:rPr lang="ru-RU" sz="2000" b="1" dirty="0" err="1">
                <a:latin typeface="Times New Roman" panose="02020603050405020304" pitchFamily="18" charset="0"/>
                <a:cs typeface="Times New Roman" panose="02020603050405020304" pitchFamily="18" charset="0"/>
              </a:rPr>
              <a:t>затвердження</a:t>
            </a:r>
            <a:r>
              <a:rPr lang="ru-RU" sz="2000" b="1" dirty="0">
                <a:latin typeface="Times New Roman" panose="02020603050405020304" pitchFamily="18" charset="0"/>
                <a:cs typeface="Times New Roman" panose="02020603050405020304" pitchFamily="18" charset="0"/>
              </a:rPr>
              <a:t> Плану </a:t>
            </a:r>
            <a:r>
              <a:rPr lang="ru-RU" sz="2000" b="1" dirty="0" err="1">
                <a:latin typeface="Times New Roman" panose="02020603050405020304" pitchFamily="18" charset="0"/>
                <a:cs typeface="Times New Roman" panose="02020603050405020304" pitchFamily="18" charset="0"/>
              </a:rPr>
              <a:t>заходів</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щодо</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запобігання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торгівлі</a:t>
            </a:r>
            <a:r>
              <a:rPr lang="ru-RU" sz="2000" b="1" dirty="0">
                <a:latin typeface="Times New Roman" panose="02020603050405020304" pitchFamily="18" charset="0"/>
                <a:cs typeface="Times New Roman" panose="02020603050405020304" pitchFamily="18" charset="0"/>
              </a:rPr>
              <a:t> людьми на </a:t>
            </a:r>
            <a:r>
              <a:rPr lang="ru-RU" sz="2000" b="1" dirty="0" err="1">
                <a:latin typeface="Times New Roman" panose="02020603050405020304" pitchFamily="18" charset="0"/>
                <a:cs typeface="Times New Roman" panose="02020603050405020304" pitchFamily="18" charset="0"/>
              </a:rPr>
              <a:t>період</a:t>
            </a:r>
            <a:r>
              <a:rPr lang="ru-RU" sz="2000" b="1" dirty="0">
                <a:latin typeface="Times New Roman" panose="02020603050405020304" pitchFamily="18" charset="0"/>
                <a:cs typeface="Times New Roman" panose="02020603050405020304" pitchFamily="18" charset="0"/>
              </a:rPr>
              <a:t> до 2020 року"</a:t>
            </a:r>
            <a:endParaRPr lang="ru-RU" sz="2000" b="1" dirty="0"/>
          </a:p>
        </p:txBody>
      </p:sp>
    </p:spTree>
    <p:extLst>
      <p:ext uri="{BB962C8B-B14F-4D97-AF65-F5344CB8AC3E}">
        <p14:creationId xmlns:p14="http://schemas.microsoft.com/office/powerpoint/2010/main" val="405157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38538"/>
          </a:xfrm>
        </p:spPr>
        <p:txBody>
          <a:bodyPr/>
          <a:lstStyle/>
          <a:p>
            <a:r>
              <a:rPr lang="uk-UA" dirty="0">
                <a:latin typeface="Times New Roman" panose="02020603050405020304" pitchFamily="18" charset="0"/>
                <a:cs typeface="Times New Roman" panose="02020603050405020304" pitchFamily="18" charset="0"/>
              </a:rPr>
              <a:t>Проведення інформаційної кампанії серед школярів до </a:t>
            </a:r>
            <a:r>
              <a:rPr lang="uk-UA"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a:r>
            <a:br>
              <a:rPr lang="ru-RU" b="1" dirty="0">
                <a:solidFill>
                  <a:srgbClr val="002060"/>
                </a:solidFill>
                <a:latin typeface="Times New Roman" panose="02020603050405020304" pitchFamily="18" charset="0"/>
                <a:cs typeface="Times New Roman" panose="02020603050405020304" pitchFamily="18" charset="0"/>
              </a:rPr>
            </a:br>
            <a:r>
              <a:rPr lang="uk-UA" b="1" dirty="0" smtClean="0">
                <a:solidFill>
                  <a:srgbClr val="002060"/>
                </a:solidFill>
                <a:latin typeface="Times New Roman" panose="02020603050405020304" pitchFamily="18" charset="0"/>
                <a:cs typeface="Times New Roman" panose="02020603050405020304" pitchFamily="18" charset="0"/>
              </a:rPr>
              <a:t>Європейського дня </a:t>
            </a:r>
            <a:r>
              <a:rPr lang="uk-UA" b="1" dirty="0">
                <a:solidFill>
                  <a:srgbClr val="002060"/>
                </a:solidFill>
                <a:latin typeface="Times New Roman" panose="02020603050405020304" pitchFamily="18" charset="0"/>
                <a:cs typeface="Times New Roman" panose="02020603050405020304" pitchFamily="18" charset="0"/>
              </a:rPr>
              <a:t>торгівлі </a:t>
            </a:r>
            <a:r>
              <a:rPr lang="uk-UA" b="1" dirty="0" smtClean="0">
                <a:solidFill>
                  <a:srgbClr val="002060"/>
                </a:solidFill>
                <a:latin typeface="Times New Roman" panose="02020603050405020304" pitchFamily="18" charset="0"/>
                <a:cs typeface="Times New Roman" panose="02020603050405020304" pitchFamily="18" charset="0"/>
              </a:rPr>
              <a:t>людьми</a:t>
            </a:r>
            <a:r>
              <a:rPr lang="en-US" b="1" dirty="0" smtClean="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18 жовтня</a:t>
            </a:r>
            <a:r>
              <a:rPr lang="en-US" b="1" dirty="0" smtClean="0">
                <a:solidFill>
                  <a:srgbClr val="002060"/>
                </a:solidFill>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та</a:t>
            </a:r>
            <a:r>
              <a:rPr lang="uk-UA" b="1" dirty="0" smtClean="0">
                <a:solidFill>
                  <a:srgbClr val="002060"/>
                </a:solidFill>
                <a:latin typeface="Times New Roman" panose="02020603050405020304" pitchFamily="18" charset="0"/>
                <a:cs typeface="Times New Roman" panose="02020603050405020304" pitchFamily="18" charset="0"/>
              </a:rPr>
              <a:t/>
            </a:r>
            <a:br>
              <a:rPr lang="uk-UA" b="1" dirty="0" smtClean="0">
                <a:solidFill>
                  <a:srgbClr val="002060"/>
                </a:solidFill>
                <a:latin typeface="Times New Roman" panose="02020603050405020304" pitchFamily="18" charset="0"/>
                <a:cs typeface="Times New Roman" panose="02020603050405020304" pitchFamily="18" charset="0"/>
              </a:rPr>
            </a:br>
            <a:r>
              <a:rPr lang="uk-UA" b="1" dirty="0" smtClean="0">
                <a:solidFill>
                  <a:srgbClr val="002060"/>
                </a:solidFill>
                <a:latin typeface="Times New Roman" panose="02020603050405020304" pitchFamily="18" charset="0"/>
                <a:cs typeface="Times New Roman" panose="02020603050405020304" pitchFamily="18" charset="0"/>
              </a:rPr>
              <a:t>Всесвітнього дня </a:t>
            </a:r>
            <a:r>
              <a:rPr lang="uk-UA" b="1" dirty="0">
                <a:solidFill>
                  <a:srgbClr val="002060"/>
                </a:solidFill>
                <a:latin typeface="Times New Roman" panose="02020603050405020304" pitchFamily="18" charset="0"/>
                <a:cs typeface="Times New Roman" panose="02020603050405020304" pitchFamily="18" charset="0"/>
              </a:rPr>
              <a:t>торгівлі </a:t>
            </a:r>
            <a:r>
              <a:rPr lang="uk-UA" b="1" dirty="0" smtClean="0">
                <a:solidFill>
                  <a:srgbClr val="002060"/>
                </a:solidFill>
                <a:latin typeface="Times New Roman" panose="02020603050405020304" pitchFamily="18" charset="0"/>
                <a:cs typeface="Times New Roman" panose="02020603050405020304" pitchFamily="18" charset="0"/>
              </a:rPr>
              <a:t>людьми (30 липня)</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705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uk-UA" sz="3200" dirty="0">
                <a:latin typeface="Times New Roman" panose="02020603050405020304" pitchFamily="18" charset="0"/>
                <a:cs typeface="Times New Roman" panose="02020603050405020304" pitchFamily="18" charset="0"/>
              </a:rPr>
              <a:t>Виготовлення </a:t>
            </a:r>
            <a:r>
              <a:rPr lang="uk-UA" sz="3200" dirty="0" smtClean="0">
                <a:latin typeface="Times New Roman" panose="02020603050405020304" pitchFamily="18" charset="0"/>
                <a:cs typeface="Times New Roman" panose="02020603050405020304" pitchFamily="18" charset="0"/>
              </a:rPr>
              <a:t>та розповсюдження інформаційної </a:t>
            </a:r>
            <a:r>
              <a:rPr lang="uk-UA" sz="3200" dirty="0">
                <a:latin typeface="Times New Roman" panose="02020603050405020304" pitchFamily="18" charset="0"/>
                <a:cs typeface="Times New Roman" panose="02020603050405020304" pitchFamily="18" charset="0"/>
              </a:rPr>
              <a:t>продукції з питань протидії торгівлі </a:t>
            </a:r>
            <a:r>
              <a:rPr lang="uk-UA" sz="3200" dirty="0" smtClean="0">
                <a:latin typeface="Times New Roman" panose="02020603050405020304" pitchFamily="18" charset="0"/>
                <a:cs typeface="Times New Roman" panose="02020603050405020304" pitchFamily="18" charset="0"/>
              </a:rPr>
              <a:t>людьми</a:t>
            </a:r>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cstate="print"/>
          <a:srcRect l="8397" t="7872" r="13928" b="7105"/>
          <a:stretch>
            <a:fillRect/>
          </a:stretch>
        </p:blipFill>
        <p:spPr bwMode="auto">
          <a:xfrm>
            <a:off x="5148064" y="2060848"/>
            <a:ext cx="3312368" cy="4392488"/>
          </a:xfrm>
          <a:prstGeom prst="rect">
            <a:avLst/>
          </a:prstGeom>
          <a:noFill/>
          <a:ln w="9525">
            <a:noFill/>
            <a:miter lim="800000"/>
            <a:headEnd/>
            <a:tailEnd/>
          </a:ln>
          <a:effectLst/>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49697"/>
          <a:stretch/>
        </p:blipFill>
        <p:spPr>
          <a:xfrm>
            <a:off x="611560" y="2060848"/>
            <a:ext cx="3717220" cy="4248472"/>
          </a:xfrm>
          <a:prstGeom prst="rect">
            <a:avLst/>
          </a:prstGeom>
        </p:spPr>
      </p:pic>
    </p:spTree>
    <p:extLst>
      <p:ext uri="{BB962C8B-B14F-4D97-AF65-F5344CB8AC3E}">
        <p14:creationId xmlns:p14="http://schemas.microsoft.com/office/powerpoint/2010/main" val="673014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386610"/>
          </a:xfrm>
        </p:spPr>
        <p:txBody>
          <a:bodyPr>
            <a:normAutofit/>
          </a:bodyPr>
          <a:lstStyle/>
          <a:p>
            <a:r>
              <a:rPr lang="uk-UA" sz="4000" dirty="0">
                <a:latin typeface="Times New Roman" panose="02020603050405020304" pitchFamily="18" charset="0"/>
                <a:cs typeface="Times New Roman" panose="02020603050405020304" pitchFamily="18" charset="0"/>
              </a:rPr>
              <a:t>Організація та проведення </a:t>
            </a:r>
            <a:r>
              <a:rPr lang="uk-UA" sz="4000" dirty="0" smtClean="0">
                <a:latin typeface="Times New Roman" panose="02020603050405020304" pitchFamily="18" charset="0"/>
                <a:cs typeface="Times New Roman" panose="02020603050405020304" pitchFamily="18" charset="0"/>
              </a:rPr>
              <a:t>профілактичних </a:t>
            </a:r>
            <a:r>
              <a:rPr lang="uk-UA" sz="4000" dirty="0">
                <a:latin typeface="Times New Roman" panose="02020603050405020304" pitchFamily="18" charset="0"/>
                <a:cs typeface="Times New Roman" panose="02020603050405020304" pitchFamily="18" charset="0"/>
              </a:rPr>
              <a:t>заходів з питань запобігання торгівлі людьми</a:t>
            </a:r>
            <a:r>
              <a:rPr lang="uk-UA" sz="4000" dirty="0" smtClean="0">
                <a:latin typeface="Times New Roman" panose="02020603050405020304" pitchFamily="18" charset="0"/>
                <a:cs typeface="Times New Roman" panose="02020603050405020304" pitchFamily="18" charset="0"/>
              </a:rPr>
              <a:t>.</a:t>
            </a:r>
            <a:br>
              <a:rPr lang="uk-UA" sz="4000" dirty="0" smtClean="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
            </a:r>
            <a:br>
              <a:rPr lang="uk-UA" sz="4000" dirty="0">
                <a:latin typeface="Times New Roman" panose="02020603050405020304" pitchFamily="18" charset="0"/>
                <a:cs typeface="Times New Roman" panose="02020603050405020304" pitchFamily="18" charset="0"/>
              </a:rPr>
            </a:br>
            <a:r>
              <a:rPr lang="uk-UA" sz="4000" dirty="0" smtClean="0">
                <a:latin typeface="Times New Roman" panose="02020603050405020304" pitchFamily="18" charset="0"/>
                <a:cs typeface="Times New Roman" panose="02020603050405020304" pitchFamily="18" charset="0"/>
              </a:rPr>
              <a:t/>
            </a:r>
            <a:br>
              <a:rPr lang="uk-UA" sz="4000" dirty="0" smtClean="0">
                <a:latin typeface="Times New Roman" panose="02020603050405020304" pitchFamily="18" charset="0"/>
                <a:cs typeface="Times New Roman" panose="02020603050405020304" pitchFamily="18" charset="0"/>
              </a:rPr>
            </a:br>
            <a:endParaRPr lang="ru-RU" sz="4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4937" y="3140968"/>
            <a:ext cx="4234126" cy="2736304"/>
          </a:xfrm>
          <a:prstGeom prst="rect">
            <a:avLst/>
          </a:prstGeom>
        </p:spPr>
      </p:pic>
    </p:spTree>
    <p:extLst>
      <p:ext uri="{BB962C8B-B14F-4D97-AF65-F5344CB8AC3E}">
        <p14:creationId xmlns:p14="http://schemas.microsoft.com/office/powerpoint/2010/main" val="367187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a:bodyPr>
          <a:lstStyle/>
          <a:p>
            <a:r>
              <a:rPr lang="ru-RU" sz="2400" dirty="0" err="1" smtClean="0">
                <a:latin typeface="Times New Roman" panose="02020603050405020304" pitchFamily="18" charset="0"/>
                <a:cs typeface="Times New Roman" panose="02020603050405020304" pitchFamily="18" charset="0"/>
              </a:rPr>
              <a:t>Рекомендовані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фільми</a:t>
            </a:r>
            <a:r>
              <a:rPr lang="ru-RU" sz="2400" dirty="0">
                <a:latin typeface="Times New Roman" panose="02020603050405020304" pitchFamily="18" charset="0"/>
                <a:cs typeface="Times New Roman" panose="02020603050405020304" pitchFamily="18" charset="0"/>
              </a:rPr>
              <a:t> для перегляду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Станція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призначення</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життя</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Небезпечна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(І та ІІ </a:t>
            </a:r>
            <a:r>
              <a:rPr lang="ru-RU" sz="2400" dirty="0" err="1">
                <a:latin typeface="Times New Roman" panose="02020603050405020304" pitchFamily="18" charset="0"/>
                <a:cs typeface="Times New Roman" panose="02020603050405020304" pitchFamily="18" charset="0"/>
              </a:rPr>
              <a:t>частини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мультфільм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Дві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маленькі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дівчинки</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Настільні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ігри</a:t>
            </a:r>
            <a:r>
              <a:rPr lang="ru-RU" sz="2400" dirty="0" smtClean="0">
                <a:latin typeface="Times New Roman" panose="02020603050405020304" pitchFamily="18" charset="0"/>
                <a:cs typeface="Times New Roman" panose="02020603050405020304" pitchFamily="18" charset="0"/>
              </a:rPr>
              <a:t> «Галопом по </a:t>
            </a:r>
            <a:r>
              <a:rPr lang="ru-RU" sz="2400" dirty="0" err="1" smtClean="0">
                <a:latin typeface="Times New Roman" panose="02020603050405020304" pitchFamily="18" charset="0"/>
                <a:cs typeface="Times New Roman" panose="02020603050405020304" pitchFamily="18" charset="0"/>
              </a:rPr>
              <a:t>Європах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Рожеві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окуляри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5724128" y="2549593"/>
            <a:ext cx="3139274" cy="2629509"/>
          </a:xfrm>
          <a:prstGeom prst="rect">
            <a:avLst/>
          </a:prstGeom>
          <a:noFill/>
          <a:ln w="9525">
            <a:noFill/>
            <a:miter lim="800000"/>
            <a:headEnd/>
            <a:tailEnd/>
          </a:ln>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75261"/>
            <a:ext cx="3174603" cy="2425397"/>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 t="17825" r="98" b="13805"/>
          <a:stretch/>
        </p:blipFill>
        <p:spPr>
          <a:xfrm>
            <a:off x="3097399" y="4080634"/>
            <a:ext cx="3171478" cy="2448272"/>
          </a:xfrm>
          <a:prstGeom prst="rect">
            <a:avLst/>
          </a:prstGeom>
        </p:spPr>
      </p:pic>
    </p:spTree>
    <p:extLst>
      <p:ext uri="{BB962C8B-B14F-4D97-AF65-F5344CB8AC3E}">
        <p14:creationId xmlns:p14="http://schemas.microsoft.com/office/powerpoint/2010/main" val="260928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lstStyle/>
          <a:p>
            <a:r>
              <a:rPr lang="uk-UA" sz="3600" dirty="0">
                <a:latin typeface="Times New Roman" panose="02020603050405020304" pitchFamily="18" charset="0"/>
                <a:cs typeface="Times New Roman" panose="02020603050405020304" pitchFamily="18" charset="0"/>
              </a:rPr>
              <a:t>Упровадження </a:t>
            </a:r>
            <a:r>
              <a:rPr lang="uk-UA" sz="3600" dirty="0" smtClean="0">
                <a:latin typeface="Times New Roman" panose="02020603050405020304" pitchFamily="18" charset="0"/>
                <a:cs typeface="Times New Roman" panose="02020603050405020304" pitchFamily="18" charset="0"/>
              </a:rPr>
              <a:t>електронного </a:t>
            </a:r>
            <a:r>
              <a:rPr lang="uk-UA" sz="3600" dirty="0">
                <a:latin typeface="Times New Roman" panose="02020603050405020304" pitchFamily="18" charset="0"/>
                <a:cs typeface="Times New Roman" panose="02020603050405020304" pitchFamily="18" charset="0"/>
              </a:rPr>
              <a:t>курсу </a:t>
            </a: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a:t>
            </a:r>
            <a:r>
              <a:rPr lang="uk-UA" sz="3600" dirty="0">
                <a:latin typeface="Times New Roman" panose="02020603050405020304" pitchFamily="18" charset="0"/>
                <a:cs typeface="Times New Roman" panose="02020603050405020304" pitchFamily="18" charset="0"/>
              </a:rPr>
              <a:t>Торгівля людьми – </a:t>
            </a:r>
            <a:r>
              <a:rPr lang="uk-UA" sz="3600" dirty="0" smtClean="0">
                <a:latin typeface="Times New Roman" panose="02020603050405020304" pitchFamily="18" charset="0"/>
                <a:cs typeface="Times New Roman" panose="02020603050405020304" pitchFamily="18" charset="0"/>
              </a:rPr>
              <a:t>сучасне рабство»</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
            </a:r>
            <a:br>
              <a:rPr lang="uk-UA" sz="3600" dirty="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r>
            <a:br>
              <a:rPr lang="uk-UA" sz="3600" dirty="0" smtClean="0">
                <a:latin typeface="Times New Roman" panose="02020603050405020304" pitchFamily="18" charset="0"/>
                <a:cs typeface="Times New Roman" panose="02020603050405020304" pitchFamily="18" charset="0"/>
              </a:rPr>
            </a:br>
            <a:r>
              <a:rPr lang="uk-UA" sz="3600" dirty="0" smtClean="0">
                <a:latin typeface="Times New Roman" panose="02020603050405020304" pitchFamily="18" charset="0"/>
                <a:cs typeface="Times New Roman" panose="02020603050405020304" pitchFamily="18" charset="0"/>
              </a:rPr>
              <a:t> </a:t>
            </a:r>
            <a:r>
              <a:rPr lang="uk-UA" dirty="0" smtClean="0">
                <a:solidFill>
                  <a:srgbClr val="002060"/>
                </a:solidFill>
                <a:latin typeface="Times New Roman" panose="02020603050405020304" pitchFamily="18" charset="0"/>
                <a:cs typeface="Times New Roman" panose="02020603050405020304" pitchFamily="18" charset="0"/>
                <a:hlinkClick r:id="rId2"/>
              </a:rPr>
              <a:t>http</a:t>
            </a:r>
            <a:r>
              <a:rPr lang="uk-UA" dirty="0">
                <a:solidFill>
                  <a:srgbClr val="002060"/>
                </a:solidFill>
                <a:latin typeface="Times New Roman" panose="02020603050405020304" pitchFamily="18" charset="0"/>
                <a:cs typeface="Times New Roman" panose="02020603050405020304" pitchFamily="18" charset="0"/>
                <a:hlinkClick r:id="rId2"/>
              </a:rPr>
              <a:t>://www.stoptrafficking.org</a:t>
            </a:r>
            <a:r>
              <a:rPr lang="uk-UA" dirty="0" smtClean="0">
                <a:solidFill>
                  <a:srgbClr val="002060"/>
                </a:solidFill>
                <a:latin typeface="Times New Roman" panose="02020603050405020304" pitchFamily="18" charset="0"/>
                <a:cs typeface="Times New Roman" panose="02020603050405020304" pitchFamily="18" charset="0"/>
                <a:hlinkClick r:id="rId2"/>
              </a:rPr>
              <a:t>/</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srcRect l="26581" t="35040" r="27116" b="38586"/>
          <a:stretch/>
        </p:blipFill>
        <p:spPr>
          <a:xfrm>
            <a:off x="827584" y="2132856"/>
            <a:ext cx="7488832" cy="2273395"/>
          </a:xfrm>
          <a:prstGeom prst="rect">
            <a:avLst/>
          </a:prstGeom>
        </p:spPr>
      </p:pic>
    </p:spTree>
    <p:extLst>
      <p:ext uri="{BB962C8B-B14F-4D97-AF65-F5344CB8AC3E}">
        <p14:creationId xmlns:p14="http://schemas.microsoft.com/office/powerpoint/2010/main" val="366873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rotWithShape="1">
          <a:blip r:embed="rId2"/>
          <a:srcRect t="14892" r="3172"/>
          <a:stretch/>
        </p:blipFill>
        <p:spPr>
          <a:xfrm>
            <a:off x="143507" y="274638"/>
            <a:ext cx="8784976" cy="5810426"/>
          </a:xfrm>
          <a:prstGeom prst="rect">
            <a:avLst/>
          </a:prstGeom>
        </p:spPr>
      </p:pic>
      <p:pic>
        <p:nvPicPr>
          <p:cNvPr id="4" name="Рисунок 3"/>
          <p:cNvPicPr>
            <a:picLocks noChangeAspect="1"/>
          </p:cNvPicPr>
          <p:nvPr/>
        </p:nvPicPr>
        <p:blipFill rotWithShape="1">
          <a:blip r:embed="rId3"/>
          <a:srcRect l="3410" t="15731" r="6832" b="15805"/>
          <a:stretch/>
        </p:blipFill>
        <p:spPr>
          <a:xfrm>
            <a:off x="147196" y="2924944"/>
            <a:ext cx="8856985" cy="3600400"/>
          </a:xfrm>
          <a:prstGeom prst="rect">
            <a:avLst/>
          </a:prstGeom>
        </p:spPr>
      </p:pic>
    </p:spTree>
    <p:extLst>
      <p:ext uri="{BB962C8B-B14F-4D97-AF65-F5344CB8AC3E}">
        <p14:creationId xmlns:p14="http://schemas.microsoft.com/office/powerpoint/2010/main" val="94912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Другая 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1148</TotalTime>
  <Words>127</Words>
  <Application>Microsoft Office PowerPoint</Application>
  <PresentationFormat>Экран (4:3)</PresentationFormat>
  <Paragraphs>20</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Aharoni</vt:lpstr>
      <vt:lpstr>Arial</vt:lpstr>
      <vt:lpstr>Calibri</vt:lpstr>
      <vt:lpstr>Monotype Corsiva</vt:lpstr>
      <vt:lpstr>Times New Roman</vt:lpstr>
      <vt:lpstr>Тема Office</vt:lpstr>
      <vt:lpstr>Презентация PowerPoint</vt:lpstr>
      <vt:lpstr>ВИЗНАЧЕННЯ ТЕРМІНІВ  Особа, яка постраждала від торгівлі людьми, - будь-яка фізична особа, яка стала об'єктом торгівлі людьми і визнана такою відповідно до положень цього Закону; Попередження торгівлі людьми - система заходів, спрямованих на виявлення та усунення причин і умов, що призводять до торгівлі людьми; Протидія торгівлі людьми - система заходів, спрямованих на подолання торгівлі людьми шляхом її попередження і боротьби з нею та надання допомоги і захисту особам, які постраждали від торгівлі людьми; Торгівля людьми – це здійснення незаконної угоди, об’єктом  якої є людина, а так само вербування, переміщення, переховування, передача або одержання людини, вчинені з метою експлуатації, у тому числі сексуальної, з використанням обману, шахрайства, шантажу, уразливого стану людини або із застосуванням чи погрозою застосування насильства, з використанням службового становища або матеріальної чи іншої залежності від іншої особи, що відповідно до Кримінального кодексу України визнаються злочином.  (стаття 1 Закону України „Про протидію торгівлі людьми”  від 20.09.2011 № 3739-VI,  зі змінами та доповненнями).</vt:lpstr>
      <vt:lpstr>НОРМАТИВНО-ПРАВОВІ ДОКУМЕНТИ  Законом України від 21.09.2010 №2530-VІ  ратифіковано Конвенцію Ради Європи про заходи щодо протидії торгівлі людьми Закон України від 20.09.2011 №3739-VІІІ  «Про протидію торгівлі людьми»  Постанова Кабінету Міністрів України від 24.02.2016 №111  «Про затвердження Державної соціальної програми протидії торгівлі людьми на період до 2020 року» Наказ Міністерства освіти і науки України від 08.04.2016 №405  «Про затвердження плану заходів Міністерства освіти і науки щодо протидії торгівлі людьми на період до 2020 року» Лист Міністерства освіти і науки України від 03.10.2016 №1/9-522  «Про проведення інформаційно-освітньої роботи щодо протидії торгівлі людьми» Наказ відділу освіти Кегичівської районної державної адміністрації від 15.11.2016 року №122 "Про затвердження Плану заходів щодо запобігання торгівлі людьми на період до 2020 року"</vt:lpstr>
      <vt:lpstr>Проведення інформаційної кампанії серед школярів до   Європейського дня торгівлі людьми (18 жовтня) та Всесвітнього дня торгівлі людьми (30 липня)</vt:lpstr>
      <vt:lpstr>Виготовлення та розповсюдження інформаційної продукції з питань протидії торгівлі людьми</vt:lpstr>
      <vt:lpstr>Організація та проведення профілактичних заходів з питань запобігання торгівлі людьми.   </vt:lpstr>
      <vt:lpstr>Рекомендовані фільми для перегляду  «Станція призначення – життя»,  «Небезпечна гра» (І та ІІ частини),  мультфільм «Дві маленькі дівчинки»; Настільні ігри «Галопом по Європах», «Рожеві окуляри»</vt:lpstr>
      <vt:lpstr>Упровадження електронного курсу  «Торгівля людьми – сучасне рабство»       http://www.stoptrafficking.org/</vt:lpstr>
      <vt:lpstr>Презентация PowerPoint</vt:lpstr>
      <vt:lpstr>Презентация PowerPoint</vt:lpstr>
      <vt:lpstr>Розроблення та розміщення на сайтах навчальних закладів інформаційних банерів з питань убезпечення потрапляння в ситуацію торгівлі людьми шляхом поширення інформації про  Національну дитячу гарячу лінію та Національну гарячу лінію з питань запобігання домашнього насильства, торгівлі людьми та гендерної дискримінації.</vt:lpstr>
      <vt:lpstr>Презентация PowerPoint</vt:lpstr>
      <vt:lpstr>На допомогу</vt:lpstr>
      <vt:lpstr>Корисні посилання:    http://la-strada.org.ua/    http://psihologkeg.at.ua      http://iom.org.ua       http://www.stoptrafficking.org</vt:lpstr>
      <vt:lpstr>                        Рекомендації:  Керівникам навчальних закладів:  1. Затвердити План заходів щодо запобігання торгівлі людьми на період до 2020 року наказом по школі.  2. Забезпечити виконання Плану заходів.   3. Інформувати про проведену роботу.     Щороку до 05 червня та 05 грудня</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Бабочки</dc:title>
  <dc:creator>Фокина Лидия Петровна</dc:creator>
  <cp:keywords>Шаблон презентации</cp:keywords>
  <cp:lastModifiedBy>User</cp:lastModifiedBy>
  <cp:revision>64</cp:revision>
  <dcterms:created xsi:type="dcterms:W3CDTF">2015-07-10T16:53:21Z</dcterms:created>
  <dcterms:modified xsi:type="dcterms:W3CDTF">2017-03-07T09:30:01Z</dcterms:modified>
</cp:coreProperties>
</file>