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73" r:id="rId7"/>
    <p:sldId id="264" r:id="rId8"/>
    <p:sldId id="270" r:id="rId9"/>
    <p:sldId id="283" r:id="rId10"/>
    <p:sldId id="271" r:id="rId11"/>
    <p:sldId id="275" r:id="rId12"/>
    <p:sldId id="280" r:id="rId13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IO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F73D-3267-44E6-964F-E960A2E7898C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05F7-0D97-407F-9A09-4E682876F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91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E46F-419A-46CF-BE90-605F95A4FF6B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068CE-F04E-4E64-9769-0A654EDB38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70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16351" y="9307211"/>
            <a:ext cx="2917825" cy="4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45" tIns="45873" rIns="91745" bIns="45873" anchor="b"/>
          <a:lstStyle/>
          <a:p>
            <a:pPr algn="r"/>
            <a:fld id="{9463FBAE-C708-4A8F-B216-C99EB8519FD0}" type="slidenum">
              <a:rPr lang="ru-RU" sz="1200"/>
              <a:pPr algn="r"/>
              <a:t>10</a:t>
            </a:fld>
            <a:endParaRPr lang="ru-RU"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2A02-9788-4347-9E1D-9D4ECA0A5106}" type="datetimeFigureOut">
              <a:rPr lang="ru-RU" smtClean="0"/>
              <a:pPr/>
              <a:t>26.08.2016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ta.org.u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990000"/>
                </a:solidFill>
              </a:rPr>
              <a:t>ПРОЕКТ</a:t>
            </a:r>
            <a:br>
              <a:rPr lang="uk-UA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«</a:t>
            </a:r>
            <a:r>
              <a:rPr lang="uk-UA" sz="3600" b="1" dirty="0" smtClean="0">
                <a:solidFill>
                  <a:srgbClr val="990000"/>
                </a:solidFill>
              </a:rPr>
              <a:t>ВЧИМОСЯ ЖИТИ РАЗОМ</a:t>
            </a:r>
            <a:r>
              <a:rPr lang="ru-RU" sz="3600" b="1" dirty="0" smtClean="0">
                <a:solidFill>
                  <a:srgbClr val="990000"/>
                </a:solidFill>
              </a:rPr>
              <a:t>»: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uk-UA" sz="3100" b="1" dirty="0" smtClean="0">
                <a:solidFill>
                  <a:srgbClr val="990000"/>
                </a:solidFill>
              </a:rPr>
              <a:t>структура, завдання і поточні пріоритети</a:t>
            </a:r>
            <a:endParaRPr lang="uk-UA" sz="3100" b="1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8496944" cy="20156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2400" b="1" dirty="0" smtClean="0">
                <a:solidFill>
                  <a:srgbClr val="006666"/>
                </a:solidFill>
              </a:rPr>
              <a:t>Ініціатор проекту – ЮНІСЕФ</a:t>
            </a:r>
          </a:p>
          <a:p>
            <a:pPr algn="r"/>
            <a:r>
              <a:rPr lang="uk-UA" sz="2400" b="1" dirty="0" smtClean="0">
                <a:solidFill>
                  <a:srgbClr val="006666"/>
                </a:solidFill>
              </a:rPr>
              <a:t>Донор проекту – Європейський Союз (</a:t>
            </a:r>
            <a:r>
              <a:rPr lang="en-US" sz="2400" b="1" dirty="0" smtClean="0">
                <a:solidFill>
                  <a:srgbClr val="006666"/>
                </a:solidFill>
              </a:rPr>
              <a:t>ECHO</a:t>
            </a:r>
            <a:r>
              <a:rPr lang="uk-UA" sz="2400" b="1" dirty="0" smtClean="0">
                <a:solidFill>
                  <a:srgbClr val="006666"/>
                </a:solidFill>
              </a:rPr>
              <a:t>)</a:t>
            </a:r>
          </a:p>
          <a:p>
            <a:pPr algn="r"/>
            <a:r>
              <a:rPr lang="uk-UA" sz="2400" b="1" dirty="0" smtClean="0">
                <a:solidFill>
                  <a:srgbClr val="006666"/>
                </a:solidFill>
              </a:rPr>
              <a:t>Виконавці проекту – ГО </a:t>
            </a:r>
            <a:r>
              <a:rPr lang="ru-RU" sz="2400" b="1" dirty="0" smtClean="0">
                <a:solidFill>
                  <a:srgbClr val="006666"/>
                </a:solidFill>
              </a:rPr>
              <a:t>«</a:t>
            </a:r>
            <a:r>
              <a:rPr lang="uk-UA" sz="2400" b="1" dirty="0" smtClean="0">
                <a:solidFill>
                  <a:srgbClr val="006666"/>
                </a:solidFill>
              </a:rPr>
              <a:t>Здоров</a:t>
            </a:r>
            <a:r>
              <a:rPr lang="en-US" sz="2400" b="1" dirty="0" smtClean="0">
                <a:solidFill>
                  <a:srgbClr val="006666"/>
                </a:solidFill>
              </a:rPr>
              <a:t>’</a:t>
            </a:r>
            <a:r>
              <a:rPr lang="uk-UA" sz="2400" b="1" dirty="0" smtClean="0">
                <a:solidFill>
                  <a:srgbClr val="006666"/>
                </a:solidFill>
              </a:rPr>
              <a:t>я через освіту</a:t>
            </a:r>
            <a:r>
              <a:rPr lang="ru-RU" sz="2400" b="1" dirty="0" smtClean="0">
                <a:solidFill>
                  <a:srgbClr val="006666"/>
                </a:solidFill>
              </a:rPr>
              <a:t>»</a:t>
            </a:r>
            <a:r>
              <a:rPr lang="uk-UA" sz="2400" b="1" dirty="0" smtClean="0">
                <a:solidFill>
                  <a:srgbClr val="006666"/>
                </a:solidFill>
              </a:rPr>
              <a:t> та НАУ Києво-Могилянська академія</a:t>
            </a:r>
            <a:endParaRPr lang="ru-RU" sz="2400" b="1" dirty="0">
              <a:solidFill>
                <a:srgbClr val="006666"/>
              </a:solidFill>
            </a:endParaRPr>
          </a:p>
        </p:txBody>
      </p:sp>
      <p:pic>
        <p:nvPicPr>
          <p:cNvPr id="4" name="Picture 16" descr="d:\Users\One\Desktop\ЮНІСЕФ\EU-UNICEF NP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3"/>
          <p:cNvSpPr txBox="1">
            <a:spLocks noGrp="1"/>
          </p:cNvSpPr>
          <p:nvPr/>
        </p:nvSpPr>
        <p:spPr bwMode="auto">
          <a:xfrm>
            <a:off x="6096000" y="6613525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dirty="0">
                <a:latin typeface="+mj-lt"/>
              </a:rPr>
              <a:t>Company Logo</a:t>
            </a:r>
          </a:p>
        </p:txBody>
      </p:sp>
      <p:sp>
        <p:nvSpPr>
          <p:cNvPr id="7" name="Дата 5"/>
          <p:cNvSpPr txBox="1">
            <a:spLocks noGrp="1"/>
          </p:cNvSpPr>
          <p:nvPr/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+mj-lt"/>
              </a:rPr>
              <a:t>www.themegallery.com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459787" cy="908720"/>
          </a:xfrm>
        </p:spPr>
        <p:txBody>
          <a:bodyPr>
            <a:normAutofit fontScale="90000"/>
          </a:bodyPr>
          <a:lstStyle/>
          <a:p>
            <a:pPr marL="342900" indent="-342900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uk-UA" sz="2900" b="1" dirty="0" smtClean="0">
                <a:solidFill>
                  <a:srgbClr val="006666"/>
                </a:solidFill>
                <a:latin typeface="Trebuchet MS" pitchFamily="34" charset="0"/>
              </a:rPr>
              <a:t>Результати навчання за тренінговим курсом: компетентності (знання, ставлення, навички)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657975"/>
            <a:ext cx="27066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313" y="6657975"/>
            <a:ext cx="27066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68" name="Group 8"/>
          <p:cNvGraphicFramePr>
            <a:graphicFrameLocks noGrp="1"/>
          </p:cNvGraphicFramePr>
          <p:nvPr/>
        </p:nvGraphicFramePr>
        <p:xfrm>
          <a:off x="35496" y="1124744"/>
          <a:ext cx="9036495" cy="5300603"/>
        </p:xfrm>
        <a:graphic>
          <a:graphicData uri="http://schemas.openxmlformats.org/drawingml/2006/table">
            <a:tbl>
              <a:tblPr/>
              <a:tblGrid>
                <a:gridCol w="2471713"/>
                <a:gridCol w="2548680"/>
                <a:gridCol w="4016102"/>
              </a:tblGrid>
              <a:tr h="629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Знання</a:t>
                      </a:r>
                      <a:endParaRPr kumimoji="0" 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Ставлення</a:t>
                      </a:r>
                      <a:endParaRPr kumimoji="0" 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Уміння/навички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70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/>
                        <a:t>Обізнаність про природні потреби,  права і обов’язки людини</a:t>
                      </a:r>
                    </a:p>
                    <a:p>
                      <a:pPr>
                        <a:buNone/>
                      </a:pPr>
                      <a:endParaRPr lang="uk-UA" sz="1600" noProof="0" dirty="0" smtClean="0"/>
                    </a:p>
                    <a:p>
                      <a:pPr>
                        <a:buNone/>
                      </a:pPr>
                      <a:r>
                        <a:rPr lang="uk-UA" sz="1600" noProof="0" dirty="0" smtClean="0"/>
                        <a:t>Усвідомлення природи конфліктів, негативних наслідків їх ескалації </a:t>
                      </a:r>
                    </a:p>
                    <a:p>
                      <a:pPr>
                        <a:buNone/>
                      </a:pPr>
                      <a:endParaRPr lang="uk-UA" sz="1600" noProof="0" dirty="0" smtClean="0"/>
                    </a:p>
                    <a:p>
                      <a:pPr>
                        <a:buNone/>
                      </a:pPr>
                      <a:r>
                        <a:rPr lang="uk-UA" sz="1600" noProof="0" dirty="0" smtClean="0"/>
                        <a:t>Здатність ідентифікувати причини конфліктів, способи їх мирного врегулювання </a:t>
                      </a:r>
                    </a:p>
                    <a:p>
                      <a:pPr>
                        <a:buNone/>
                      </a:pPr>
                      <a:endParaRPr lang="uk-UA" sz="1600" noProof="0" dirty="0" smtClean="0"/>
                    </a:p>
                    <a:p>
                      <a:pPr>
                        <a:buNone/>
                      </a:pPr>
                      <a:r>
                        <a:rPr lang="uk-UA" sz="1600" noProof="0" dirty="0" smtClean="0"/>
                        <a:t>Знання стадій конфлікту, поширених конфліктогенів, </a:t>
                      </a:r>
                    </a:p>
                    <a:p>
                      <a:pPr>
                        <a:buNone/>
                      </a:pPr>
                      <a:r>
                        <a:rPr lang="uk-UA" sz="1600" noProof="0" dirty="0" smtClean="0"/>
                        <a:t>алгоритмів розв’язання конфліктів</a:t>
                      </a:r>
                      <a:r>
                        <a:rPr lang="uk-UA" sz="1600" baseline="0" noProof="0" dirty="0" smtClean="0"/>
                        <a:t> </a:t>
                      </a:r>
                      <a:r>
                        <a:rPr lang="uk-UA" sz="1600" noProof="0" dirty="0" smtClean="0"/>
                        <a:t> 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Позитивне ставлення до себе, свого життя та своїх життєвих перспектив 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Толерантність, прийняття інших поглядів, повага до культурних відмінностей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Емпатія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Солідарність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Соціальна відповідальність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Почуття справедливості і рівності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Комунікації (активне слухання, вербальне</a:t>
                      </a:r>
                      <a:r>
                        <a:rPr lang="uk-UA" sz="1600" baseline="0" noProof="0" dirty="0" smtClean="0"/>
                        <a:t> </a:t>
                      </a:r>
                      <a:r>
                        <a:rPr lang="uk-UA" sz="1600" noProof="0" dirty="0" smtClean="0"/>
                        <a:t>і невербальне</a:t>
                      </a:r>
                      <a:r>
                        <a:rPr lang="uk-UA" sz="1600" baseline="0" noProof="0" dirty="0" smtClean="0"/>
                        <a:t> </a:t>
                      </a:r>
                      <a:r>
                        <a:rPr lang="uk-UA" sz="1600" noProof="0" dirty="0" smtClean="0"/>
                        <a:t>спілкування, парафраз)</a:t>
                      </a:r>
                    </a:p>
                    <a:p>
                      <a:endParaRPr lang="uk-UA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1" smtClean="0"/>
                        <a:t>Асертивності (неагресивне</a:t>
                      </a:r>
                      <a:r>
                        <a:rPr lang="uk-UA" sz="1600" baseline="0" noProof="1" smtClean="0"/>
                        <a:t> </a:t>
                      </a:r>
                      <a:r>
                        <a:rPr lang="uk-UA" sz="1600" noProof="1" smtClean="0"/>
                        <a:t>самоствердження, уміння відстояти себе, сказати “Ні”, по</a:t>
                      </a:r>
                      <a:r>
                        <a:rPr lang="uk-UA" sz="1600" baseline="0" noProof="1" smtClean="0"/>
                        <a:t>просити </a:t>
                      </a:r>
                      <a:r>
                        <a:rPr lang="uk-UA" sz="1600" baseline="0" noProof="0" dirty="0" smtClean="0"/>
                        <a:t>про послугу чи допомогу)</a:t>
                      </a:r>
                      <a:endParaRPr lang="uk-UA" sz="1600" noProof="0" dirty="0" smtClean="0"/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Здатності до кооперації, групової взаємодії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Критичного і творчого мислення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Аналізу</a:t>
                      </a:r>
                      <a:r>
                        <a:rPr lang="uk-UA" sz="1600" baseline="0" noProof="0" dirty="0" smtClean="0"/>
                        <a:t> проблем і прийняття рішень</a:t>
                      </a:r>
                      <a:endParaRPr lang="uk-UA" sz="1600" noProof="0" dirty="0" smtClean="0"/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Запобігання ескалації конфліктів</a:t>
                      </a:r>
                    </a:p>
                    <a:p>
                      <a:endParaRPr lang="uk-UA" sz="1600" noProof="0" dirty="0" smtClean="0"/>
                    </a:p>
                    <a:p>
                      <a:r>
                        <a:rPr lang="uk-UA" sz="1600" noProof="0" dirty="0" smtClean="0"/>
                        <a:t>Конструктивного розв’язання конфліктів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9"/>
            <a:ext cx="9144000" cy="576063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6666"/>
                </a:solidFill>
              </a:rPr>
              <a:t>Джерела </a:t>
            </a:r>
            <a:r>
              <a:rPr lang="uk-UA" sz="3200" b="1" dirty="0" smtClean="0">
                <a:solidFill>
                  <a:srgbClr val="006666"/>
                </a:solidFill>
              </a:rPr>
              <a:t>додаткових безкоштовних ресурсів</a:t>
            </a:r>
            <a:endParaRPr lang="ru-RU" sz="3200" b="1" dirty="0" smtClean="0">
              <a:solidFill>
                <a:srgbClr val="006666"/>
              </a:solidFill>
            </a:endParaRP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988840"/>
            <a:ext cx="2952328" cy="46085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8900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None/>
            </a:pPr>
            <a:endParaRPr lang="uk-UA" sz="800" b="1" kern="0" dirty="0" smtClean="0">
              <a:solidFill>
                <a:srgbClr val="006666"/>
              </a:solidFill>
            </a:endParaRPr>
          </a:p>
          <a:p>
            <a:pPr marL="88900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None/>
            </a:pPr>
            <a:r>
              <a:rPr lang="uk-UA" sz="2000" b="1" kern="0" dirty="0" smtClean="0">
                <a:solidFill>
                  <a:srgbClr val="006666"/>
                </a:solidFill>
              </a:rPr>
              <a:t>В контексті проекту </a:t>
            </a:r>
            <a:r>
              <a:rPr lang="uk-UA" sz="2000" b="1" dirty="0" smtClean="0">
                <a:solidFill>
                  <a:srgbClr val="006666"/>
                </a:solidFill>
              </a:rPr>
              <a:t>«Вчимося жити разом» портал містить:</a:t>
            </a:r>
          </a:p>
          <a:p>
            <a:pPr marL="88900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6666"/>
                </a:solidFill>
              </a:rPr>
              <a:t>Інформацію про проект та всі його ресурси</a:t>
            </a:r>
          </a:p>
          <a:p>
            <a:pPr marL="88900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6666"/>
                </a:solidFill>
              </a:rPr>
              <a:t>Навчальні комплекти з предмету «Основи здоров</a:t>
            </a:r>
            <a:r>
              <a:rPr lang="en-US" sz="2000" dirty="0" smtClean="0">
                <a:solidFill>
                  <a:srgbClr val="006666"/>
                </a:solidFill>
              </a:rPr>
              <a:t>’</a:t>
            </a:r>
            <a:r>
              <a:rPr lang="uk-UA" sz="2000" dirty="0" smtClean="0">
                <a:solidFill>
                  <a:srgbClr val="006666"/>
                </a:solidFill>
              </a:rPr>
              <a:t>я» для 1-9 класів</a:t>
            </a:r>
          </a:p>
          <a:p>
            <a:pPr marL="88900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6666"/>
                </a:solidFill>
              </a:rPr>
              <a:t>Тематичні розробки уроків, презентації, відео, мультфільми, плакати  тощо</a:t>
            </a:r>
            <a:endParaRPr lang="uk-UA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27984" y="4221088"/>
            <a:ext cx="3960440" cy="2448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0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uk-UA" sz="800" dirty="0" smtClean="0">
              <a:solidFill>
                <a:srgbClr val="006666"/>
              </a:solidFill>
            </a:endParaRPr>
          </a:p>
          <a:p>
            <a:pPr marL="88900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6666"/>
                </a:solidFill>
              </a:rPr>
              <a:t>Навчальні комплекти реалізують методику розвитку життєвих навичок – найефективнішою педагогічну технологію навчання життєвим компетентностям</a:t>
            </a:r>
          </a:p>
          <a:p>
            <a:pPr marL="88900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6666"/>
                </a:solidFill>
              </a:rPr>
              <a:t>Комплекти створено у співпраці з ЮНЕСКО, ЮНІСЕФ, ВООЗ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915816" y="2564904"/>
            <a:ext cx="64807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36512" y="1124744"/>
            <a:ext cx="9144000" cy="360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5.1. Портал превентивної освіти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www.autta.org.ua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7540" y="4235836"/>
            <a:ext cx="1086498" cy="241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VAIO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615117"/>
            <a:ext cx="4464496" cy="23860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7"/>
            <a:ext cx="8001000" cy="1080120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6666"/>
                </a:solidFill>
              </a:rPr>
              <a:t>Моніторингові </a:t>
            </a:r>
            <a:r>
              <a:rPr lang="uk-UA" sz="4000" b="1" dirty="0" smtClean="0">
                <a:solidFill>
                  <a:srgbClr val="006666"/>
                </a:solidFill>
              </a:rPr>
              <a:t>візити представників донорів</a:t>
            </a:r>
            <a:endParaRPr lang="ru-RU" sz="4000" b="1" dirty="0" smtClean="0">
              <a:solidFill>
                <a:srgbClr val="006666"/>
              </a:solidFill>
            </a:endParaRP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772816"/>
            <a:ext cx="3600400" cy="475252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endParaRPr lang="ru-RU" sz="2000" dirty="0" smtClean="0">
              <a:solidFill>
                <a:srgbClr val="006666"/>
              </a:solidFill>
            </a:endParaRPr>
          </a:p>
          <a:p>
            <a:pPr marL="88900" lvl="1" indent="0" fontAlgn="base">
              <a:lnSpc>
                <a:spcPct val="80000"/>
              </a:lnSpc>
              <a:spcAft>
                <a:spcPct val="0"/>
              </a:spcAft>
              <a:buClr>
                <a:srgbClr val="006666"/>
              </a:buClr>
              <a:buSzPct val="55000"/>
              <a:buNone/>
              <a:tabLst>
                <a:tab pos="355600" algn="l"/>
              </a:tabLst>
              <a:defRPr/>
            </a:pPr>
            <a:r>
              <a:rPr lang="uk-UA" sz="2000" b="1" kern="0" dirty="0" smtClean="0">
                <a:solidFill>
                  <a:srgbClr val="990000"/>
                </a:solidFill>
              </a:rPr>
              <a:t>Візит міжнародного консультанта</a:t>
            </a:r>
          </a:p>
          <a:p>
            <a:pPr marL="88900" lvl="1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None/>
            </a:pPr>
            <a:r>
              <a:rPr lang="uk-UA" sz="2000" dirty="0" smtClean="0"/>
              <a:t>Фокус зустрічей:  консультування і методична допомога виконавцям проекту з  питань ефективного впровадження </a:t>
            </a:r>
            <a:r>
              <a:rPr lang="uk-UA" sz="2000" kern="0" dirty="0" smtClean="0">
                <a:solidFill>
                  <a:srgbClr val="006666"/>
                </a:solidFill>
              </a:rPr>
              <a:t>__________________</a:t>
            </a:r>
          </a:p>
          <a:p>
            <a:pPr marL="88900" indent="0">
              <a:lnSpc>
                <a:spcPct val="80000"/>
              </a:lnSpc>
              <a:buClr>
                <a:srgbClr val="006666"/>
              </a:buClr>
              <a:buSzPct val="90000"/>
              <a:buNone/>
            </a:pPr>
            <a:endParaRPr lang="uk-UA" sz="2000" dirty="0" smtClean="0"/>
          </a:p>
          <a:p>
            <a:pPr marL="88900" lvl="1" indent="0" fontAlgn="base">
              <a:lnSpc>
                <a:spcPct val="80000"/>
              </a:lnSpc>
              <a:spcAft>
                <a:spcPct val="0"/>
              </a:spcAft>
              <a:buClr>
                <a:srgbClr val="006666"/>
              </a:buClr>
              <a:buSzPct val="55000"/>
              <a:buNone/>
              <a:tabLst>
                <a:tab pos="355600" algn="l"/>
              </a:tabLst>
              <a:defRPr/>
            </a:pPr>
            <a:r>
              <a:rPr lang="uk-UA" sz="2000" b="1" kern="0" dirty="0" smtClean="0">
                <a:solidFill>
                  <a:srgbClr val="990000"/>
                </a:solidFill>
              </a:rPr>
              <a:t>Візит міжнародних спостерігачів</a:t>
            </a:r>
          </a:p>
          <a:p>
            <a:pPr marL="88900" lvl="1" indent="0">
              <a:lnSpc>
                <a:spcPct val="80000"/>
              </a:lnSpc>
              <a:spcBef>
                <a:spcPts val="1200"/>
              </a:spcBef>
              <a:buClr>
                <a:srgbClr val="006666"/>
              </a:buClr>
              <a:buSzPct val="90000"/>
              <a:buNone/>
            </a:pPr>
            <a:r>
              <a:rPr lang="uk-UA" sz="2000" dirty="0" smtClean="0"/>
              <a:t>Фокус зустрічей:  консультування і методична допомога виконавцям проекту з  питань ефективного впровадження</a:t>
            </a:r>
            <a:endParaRPr lang="ru-RU" sz="2000" dirty="0" smtClean="0">
              <a:solidFill>
                <a:srgbClr val="006666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sz="20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rgbClr val="006666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3968" y="1700808"/>
            <a:ext cx="4608512" cy="48965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" lvl="1" indent="0" fontAlgn="base">
              <a:lnSpc>
                <a:spcPct val="80000"/>
              </a:lnSpc>
              <a:spcAft>
                <a:spcPct val="0"/>
              </a:spcAft>
              <a:buClr>
                <a:srgbClr val="006666"/>
              </a:buClr>
              <a:buSzPct val="55000"/>
              <a:buNone/>
              <a:tabLst>
                <a:tab pos="355600" algn="l"/>
              </a:tabLst>
              <a:defRPr/>
            </a:pPr>
            <a:r>
              <a:rPr lang="uk-UA" sz="2000" b="1" kern="0" dirty="0" smtClean="0">
                <a:solidFill>
                  <a:srgbClr val="990000"/>
                </a:solidFill>
              </a:rPr>
              <a:t>15-16 червня 2016</a:t>
            </a:r>
          </a:p>
          <a:p>
            <a:pPr marL="88900" lvl="1" indent="0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</a:rPr>
              <a:t>Зустріч у департаменті освіти і науки Харківської ОДА </a:t>
            </a:r>
          </a:p>
          <a:p>
            <a:pPr marL="88900" lvl="1" indent="0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</a:rPr>
              <a:t>Зустріч з координаторами проекту з Харківської та Луганської області</a:t>
            </a:r>
          </a:p>
          <a:p>
            <a:pPr marL="88900" lvl="1" indent="0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</a:rPr>
              <a:t>Візит в ІППО Донецької області (?). Зустріч з координаторами Донецької області</a:t>
            </a:r>
          </a:p>
          <a:p>
            <a:pPr marL="88900" lvl="1" indent="0" fontAlgn="base">
              <a:lnSpc>
                <a:spcPct val="80000"/>
              </a:lnSpc>
              <a:spcAft>
                <a:spcPct val="0"/>
              </a:spcAft>
              <a:buClr>
                <a:srgbClr val="006666"/>
              </a:buClr>
              <a:buSzPct val="55000"/>
              <a:buNone/>
              <a:tabLst>
                <a:tab pos="355600" algn="l"/>
              </a:tabLst>
              <a:defRPr/>
            </a:pPr>
            <a:r>
              <a:rPr lang="uk-UA" sz="2000" kern="0" dirty="0" smtClean="0">
                <a:solidFill>
                  <a:srgbClr val="006666"/>
                </a:solidFill>
              </a:rPr>
              <a:t>__________________</a:t>
            </a:r>
          </a:p>
          <a:p>
            <a:pPr marL="355600" marR="0" lvl="1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tabLst>
                <a:tab pos="355600" algn="l"/>
              </a:tabLst>
              <a:defRPr/>
            </a:pPr>
            <a:endParaRPr lang="ru-RU" sz="800" kern="0" baseline="0" dirty="0" smtClean="0">
              <a:solidFill>
                <a:srgbClr val="006666"/>
              </a:solidFill>
            </a:endParaRPr>
          </a:p>
          <a:p>
            <a:pPr marL="88900" lvl="1" indent="0" fontAlgn="base">
              <a:lnSpc>
                <a:spcPct val="80000"/>
              </a:lnSpc>
              <a:spcAft>
                <a:spcPct val="0"/>
              </a:spcAft>
              <a:buClr>
                <a:srgbClr val="006666"/>
              </a:buClr>
              <a:buSzPct val="55000"/>
              <a:buNone/>
              <a:tabLst>
                <a:tab pos="355600" algn="l"/>
              </a:tabLst>
              <a:defRPr/>
            </a:pPr>
            <a:r>
              <a:rPr lang="uk-UA" sz="2000" b="1" kern="0" dirty="0" smtClean="0">
                <a:solidFill>
                  <a:srgbClr val="006666"/>
                </a:solidFill>
              </a:rPr>
              <a:t>22-23 червня 2016</a:t>
            </a:r>
          </a:p>
          <a:p>
            <a:pPr marL="88900" lvl="1" indent="0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</a:rPr>
              <a:t>Зустріч у департаменті освіти і науки Дніпропетровської та Запорізької  ОДА </a:t>
            </a:r>
          </a:p>
          <a:p>
            <a:pPr marL="88900" lvl="1" indent="0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</a:rPr>
              <a:t>Зустріч з координаторами проекту з Дніпропетровської та Запорізької областей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563888" y="2492896"/>
            <a:ext cx="64807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563888" y="4437112"/>
            <a:ext cx="648072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6666"/>
                </a:solidFill>
              </a:rPr>
              <a:t>Передумови проекту 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Більше мільйона тимчасово переміщених осіб із зони конфлікту, серед яких переважно родини з дітьми</a:t>
            </a:r>
          </a:p>
          <a:p>
            <a:r>
              <a:rPr lang="uk-UA" dirty="0" smtClean="0"/>
              <a:t>Тільки 10% дітей-переселенців не були свідками обстрілів, бомбардувань, поранень і смерті, не втратили рідних </a:t>
            </a:r>
          </a:p>
          <a:p>
            <a:r>
              <a:rPr lang="uk-UA" dirty="0" smtClean="0"/>
              <a:t>Найпоширеніші проблеми: стрес через побачене вдома, труднощі з адаптацією на новому місці, складно звикнути до нової школи, вчителів, знайти нових друзів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6666"/>
                </a:solidFill>
              </a:rPr>
              <a:t>Донор проекту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uk-UA" dirty="0" smtClean="0"/>
              <a:t> ЕСНО - Служба Європейської Комісії з гуманітарної допомоги та цивільного захисту </a:t>
            </a:r>
          </a:p>
          <a:p>
            <a:pPr>
              <a:spcBef>
                <a:spcPts val="1800"/>
              </a:spcBef>
            </a:pPr>
            <a:r>
              <a:rPr lang="uk-UA" dirty="0" smtClean="0"/>
              <a:t>Місія – фінансування допомоги жертвам природних та антропогенних катастроф і конфліктів поза межами Європейського Союзу</a:t>
            </a:r>
          </a:p>
          <a:p>
            <a:pPr>
              <a:spcBef>
                <a:spcPts val="1800"/>
              </a:spcBef>
            </a:pPr>
            <a:r>
              <a:rPr lang="uk-UA" dirty="0" smtClean="0"/>
              <a:t>З 2012 року ЕСНО започаткувала нову ініціативу «Діти миру», для допомоги дітям у зонах конфліктів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6666"/>
                </a:solidFill>
              </a:rPr>
              <a:t>Ініціатор проекту 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572428" cy="4340237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uk-UA" dirty="0" smtClean="0"/>
              <a:t>Представництво Дитячого фонду ООН (ЮНІСЕФ) в Україні</a:t>
            </a:r>
          </a:p>
          <a:p>
            <a:pPr>
              <a:spcBef>
                <a:spcPts val="1800"/>
              </a:spcBef>
            </a:pPr>
            <a:r>
              <a:rPr lang="uk-UA" dirty="0" smtClean="0"/>
              <a:t>У 2015 році ЮНІСЕФ звернувся до </a:t>
            </a:r>
            <a:r>
              <a:rPr lang="en-US" dirty="0" smtClean="0"/>
              <a:t>ECHO </a:t>
            </a:r>
            <a:r>
              <a:rPr lang="uk-UA" dirty="0" smtClean="0"/>
              <a:t>з пропозицією підтримати проект </a:t>
            </a:r>
            <a:r>
              <a:rPr lang="ru-RU" dirty="0" smtClean="0"/>
              <a:t>«</a:t>
            </a:r>
            <a:r>
              <a:rPr lang="uk-UA" dirty="0" smtClean="0"/>
              <a:t>Вчимося жити разом</a:t>
            </a:r>
            <a:r>
              <a:rPr lang="ru-RU" dirty="0" smtClean="0"/>
              <a:t>»</a:t>
            </a:r>
            <a:r>
              <a:rPr lang="uk-UA" dirty="0" smtClean="0"/>
              <a:t> </a:t>
            </a:r>
          </a:p>
          <a:p>
            <a:pPr>
              <a:spcBef>
                <a:spcPts val="1800"/>
              </a:spcBef>
            </a:pPr>
            <a:endParaRPr lang="uk-UA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6666"/>
                </a:solidFill>
              </a:rPr>
              <a:t>Компоненти проекту </a:t>
            </a:r>
            <a:br>
              <a:rPr lang="uk-UA" b="1" dirty="0" smtClean="0">
                <a:solidFill>
                  <a:srgbClr val="006666"/>
                </a:solidFill>
              </a:rPr>
            </a:br>
            <a:r>
              <a:rPr lang="ru-RU" b="1" dirty="0" smtClean="0">
                <a:solidFill>
                  <a:srgbClr val="006666"/>
                </a:solidFill>
              </a:rPr>
              <a:t>«</a:t>
            </a:r>
            <a:r>
              <a:rPr lang="uk-UA" b="1" dirty="0" smtClean="0">
                <a:solidFill>
                  <a:srgbClr val="006666"/>
                </a:solidFill>
              </a:rPr>
              <a:t>Вчимося жити разом</a:t>
            </a:r>
            <a:r>
              <a:rPr lang="ru-RU" b="1" dirty="0" smtClean="0">
                <a:solidFill>
                  <a:srgbClr val="006666"/>
                </a:solidFill>
              </a:rPr>
              <a:t>»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2592288" cy="2592288"/>
          </a:xfr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300" b="1" dirty="0" smtClean="0">
                <a:solidFill>
                  <a:srgbClr val="990000"/>
                </a:solidFill>
              </a:rPr>
              <a:t>Компонента  психосоціальної підтримки</a:t>
            </a:r>
            <a:endParaRPr lang="ru-RU" sz="2300" b="1" dirty="0" smtClean="0">
              <a:solidFill>
                <a:srgbClr val="990000"/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uk-UA" sz="2300" i="1" dirty="0" smtClean="0"/>
              <a:t>Мета: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uk-UA" sz="2300" dirty="0" smtClean="0"/>
              <a:t>Надання психосоціальної підтримки дітям переселенцям із зони АТО</a:t>
            </a:r>
          </a:p>
          <a:p>
            <a:pPr marL="914400" lvl="1" indent="-514350">
              <a:buFont typeface="+mj-lt"/>
              <a:buAutoNum type="arabicPeriod"/>
            </a:pPr>
            <a:endParaRPr lang="uk-UA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5013176"/>
            <a:ext cx="8568952" cy="1440160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sz="1800" dirty="0" smtClean="0">
                <a:solidFill>
                  <a:srgbClr val="006666"/>
                </a:solidFill>
              </a:rPr>
              <a:t>«</a:t>
            </a:r>
            <a:r>
              <a:rPr lang="uk-UA" sz="1800" dirty="0" smtClean="0">
                <a:solidFill>
                  <a:srgbClr val="006666"/>
                </a:solidFill>
              </a:rPr>
              <a:t>Шкільна </a:t>
            </a:r>
          </a:p>
          <a:p>
            <a:r>
              <a:rPr lang="uk-UA" sz="1800" dirty="0" smtClean="0">
                <a:solidFill>
                  <a:srgbClr val="006666"/>
                </a:solidFill>
              </a:rPr>
              <a:t>рамка</a:t>
            </a:r>
            <a:r>
              <a:rPr lang="ru-RU" sz="1800" dirty="0" smtClean="0">
                <a:solidFill>
                  <a:srgbClr val="006666"/>
                </a:solidFill>
              </a:rPr>
              <a:t>»</a:t>
            </a:r>
            <a:endParaRPr lang="ru-RU" sz="1800" dirty="0">
              <a:solidFill>
                <a:srgbClr val="0066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835696" y="1628800"/>
            <a:ext cx="2664296" cy="2553147"/>
          </a:xfr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rgbClr val="990000"/>
                </a:solidFill>
              </a:rPr>
              <a:t>Компонента  навчання життєвим навичкам</a:t>
            </a:r>
          </a:p>
          <a:p>
            <a:pPr marL="342900" lvl="1" indent="-342900">
              <a:buNone/>
            </a:pPr>
            <a:r>
              <a:rPr lang="uk-UA" sz="1800" i="1" dirty="0" smtClean="0"/>
              <a:t>Мета: </a:t>
            </a:r>
          </a:p>
          <a:p>
            <a:pPr marL="0" lvl="1" indent="0">
              <a:buNone/>
            </a:pPr>
            <a:r>
              <a:rPr lang="uk-UA" sz="1800" dirty="0" smtClean="0"/>
              <a:t>Навчання життєвим навичкам, які полегшують адаптацію і сприяють відновленню психологічної рівноваги  </a:t>
            </a:r>
          </a:p>
          <a:p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504" y="2348880"/>
            <a:ext cx="1584176" cy="194421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Виконавець: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 </a:t>
            </a:r>
            <a:r>
              <a:rPr lang="ru-RU" sz="2100" noProof="0" dirty="0" smtClean="0"/>
              <a:t>«</a:t>
            </a: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</a:t>
            </a:r>
            <a:r>
              <a:rPr kumimoji="0" lang="en-US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через освіту</a:t>
            </a:r>
            <a:r>
              <a:rPr lang="ru-RU" sz="2100" dirty="0" smtClean="0"/>
              <a:t>»</a:t>
            </a: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співробітництві з Інститутами післядипломної педагогічної освіти </a:t>
            </a:r>
            <a:endParaRPr kumimoji="0" lang="ru-RU" sz="21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24328" y="2420889"/>
            <a:ext cx="1368152" cy="194421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Виконавець: 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Києво-Могилянська академія у співробітництві з Центрами соціально-психологічної допомоги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1907704" y="5373216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600" b="1" dirty="0" smtClean="0">
                <a:solidFill>
                  <a:srgbClr val="006666"/>
                </a:solidFill>
              </a:rPr>
              <a:t>Політика</a:t>
            </a:r>
            <a:endParaRPr kumimoji="0" lang="uk-UA" sz="1600" b="1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3419872" y="5373216"/>
            <a:ext cx="158417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100" b="1" noProof="0" dirty="0" smtClean="0">
                <a:solidFill>
                  <a:srgbClr val="006666"/>
                </a:solidFill>
              </a:rPr>
              <a:t>Навчання ЖН </a:t>
            </a:r>
            <a:r>
              <a:rPr lang="en-US" sz="2100" b="1" noProof="0" dirty="0" smtClean="0">
                <a:solidFill>
                  <a:srgbClr val="006666"/>
                </a:solidFill>
              </a:rPr>
              <a:t> (LSE)</a:t>
            </a:r>
            <a:endParaRPr kumimoji="0" lang="ru-RU" sz="2100" b="1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5148064" y="5373216"/>
            <a:ext cx="1584176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100" b="1" dirty="0" smtClean="0">
                <a:solidFill>
                  <a:srgbClr val="006666"/>
                </a:solidFill>
              </a:rPr>
              <a:t>Підтримуюче середовище</a:t>
            </a:r>
            <a:endParaRPr kumimoji="0" lang="ru-RU" sz="2100" b="1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6948264" y="5373216"/>
            <a:ext cx="180020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100" b="1" dirty="0" smtClean="0">
                <a:solidFill>
                  <a:srgbClr val="006666"/>
                </a:solidFill>
              </a:rPr>
              <a:t>Послуги</a:t>
            </a:r>
            <a:r>
              <a:rPr lang="en-US" sz="2100" b="1" dirty="0" smtClean="0">
                <a:solidFill>
                  <a:srgbClr val="006666"/>
                </a:solidFill>
              </a:rPr>
              <a:t> (</a:t>
            </a:r>
            <a:r>
              <a:rPr lang="uk-UA" sz="2100" b="1" dirty="0" smtClean="0">
                <a:solidFill>
                  <a:srgbClr val="006666"/>
                </a:solidFill>
              </a:rPr>
              <a:t>включаючи  </a:t>
            </a:r>
            <a:r>
              <a:rPr lang="en-US" sz="2100" b="1" dirty="0" smtClean="0">
                <a:solidFill>
                  <a:srgbClr val="006666"/>
                </a:solidFill>
              </a:rPr>
              <a:t>PSS</a:t>
            </a:r>
            <a:r>
              <a:rPr lang="en-US" sz="2100" dirty="0" smtClean="0">
                <a:solidFill>
                  <a:srgbClr val="006666"/>
                </a:solidFill>
              </a:rPr>
              <a:t>)</a:t>
            </a:r>
            <a:endParaRPr kumimoji="0" lang="ru-RU" sz="2100" b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3167844" y="4181947"/>
            <a:ext cx="8280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3167844" y="4181947"/>
            <a:ext cx="2268252" cy="10801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15" idx="0"/>
          </p:cNvCxnSpPr>
          <p:nvPr/>
        </p:nvCxnSpPr>
        <p:spPr>
          <a:xfrm flipH="1">
            <a:off x="5940152" y="4221088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>
            <a:off x="6156176" y="4221088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rot="16200000" flipH="1">
            <a:off x="7308304" y="1772816"/>
            <a:ext cx="792088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>
          <a:xfrm rot="5400000">
            <a:off x="1187624" y="1700809"/>
            <a:ext cx="648072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Двойная стрелка влево/вправо 78"/>
          <p:cNvSpPr/>
          <p:nvPr/>
        </p:nvSpPr>
        <p:spPr>
          <a:xfrm>
            <a:off x="4427984" y="2636912"/>
            <a:ext cx="504056" cy="216024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6666"/>
                </a:solidFill>
              </a:rPr>
              <a:t>Компонент </a:t>
            </a:r>
            <a:br>
              <a:rPr lang="uk-UA" b="1" dirty="0" smtClean="0">
                <a:solidFill>
                  <a:srgbClr val="006666"/>
                </a:solidFill>
              </a:rPr>
            </a:br>
            <a:r>
              <a:rPr lang="uk-UA" b="1" dirty="0" smtClean="0">
                <a:solidFill>
                  <a:srgbClr val="006666"/>
                </a:solidFill>
              </a:rPr>
              <a:t>«Навчання життєвим навичкам</a:t>
            </a:r>
            <a:r>
              <a:rPr lang="ru-RU" b="1" dirty="0" smtClean="0">
                <a:solidFill>
                  <a:srgbClr val="006666"/>
                </a:solidFill>
              </a:rPr>
              <a:t>» 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7572428" cy="4340237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uk-UA" dirty="0" smtClean="0">
                <a:solidFill>
                  <a:srgbClr val="006666"/>
                </a:solidFill>
              </a:rPr>
              <a:t>Стартував 1 січня 2016 року</a:t>
            </a:r>
          </a:p>
          <a:p>
            <a:pPr>
              <a:spcBef>
                <a:spcPts val="1800"/>
              </a:spcBef>
            </a:pPr>
            <a:r>
              <a:rPr lang="uk-UA" dirty="0" smtClean="0">
                <a:solidFill>
                  <a:srgbClr val="006666"/>
                </a:solidFill>
              </a:rPr>
              <a:t>Тривалість – 1 рік</a:t>
            </a:r>
          </a:p>
          <a:p>
            <a:pPr>
              <a:spcBef>
                <a:spcPts val="1800"/>
              </a:spcBef>
            </a:pPr>
            <a:r>
              <a:rPr lang="uk-UA" dirty="0" smtClean="0">
                <a:solidFill>
                  <a:srgbClr val="006666"/>
                </a:solidFill>
              </a:rPr>
              <a:t>Завдання проекту: охоплення – 25% дошкільних і загальноосвітніх навчальних закладів у базових регіонах та не менш як 50 тисяч учнів </a:t>
            </a:r>
          </a:p>
          <a:p>
            <a:pPr>
              <a:spcBef>
                <a:spcPts val="1800"/>
              </a:spcBef>
            </a:pPr>
            <a:endParaRPr lang="uk-UA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6666"/>
                </a:solidFill>
              </a:rPr>
              <a:t>Основні показники компоненту </a:t>
            </a:r>
            <a:r>
              <a:rPr lang="ru-RU" sz="2000" b="1" dirty="0" smtClean="0">
                <a:solidFill>
                  <a:srgbClr val="006666"/>
                </a:solidFill>
              </a:rPr>
              <a:t>«О</a:t>
            </a:r>
            <a:r>
              <a:rPr lang="uk-UA" sz="2000" b="1" dirty="0" smtClean="0">
                <a:solidFill>
                  <a:srgbClr val="006666"/>
                </a:solidFill>
              </a:rPr>
              <a:t>світа на засадах життєвих навичок</a:t>
            </a:r>
            <a:r>
              <a:rPr lang="ru-RU" sz="2000" b="1" dirty="0" smtClean="0">
                <a:solidFill>
                  <a:srgbClr val="006666"/>
                </a:solidFill>
              </a:rPr>
              <a:t>»</a:t>
            </a:r>
            <a:endParaRPr lang="ru-RU" sz="2000" b="1" dirty="0">
              <a:solidFill>
                <a:srgbClr val="006666"/>
              </a:solidFill>
            </a:endParaRPr>
          </a:p>
        </p:txBody>
      </p:sp>
      <p:pic>
        <p:nvPicPr>
          <p:cNvPr id="1026" name="Picture 2" descr="C:\Users\VAIO\Desktop\роект_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41"/>
            <a:ext cx="9180512" cy="652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6"/>
            <a:ext cx="8001000" cy="1216025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6666"/>
                </a:solidFill>
              </a:rPr>
              <a:t>Тренінговий </a:t>
            </a:r>
            <a:r>
              <a:rPr lang="uk-UA" sz="4000" b="1" dirty="0" smtClean="0">
                <a:solidFill>
                  <a:srgbClr val="006666"/>
                </a:solidFill>
              </a:rPr>
              <a:t>курс для дітей</a:t>
            </a:r>
            <a:br>
              <a:rPr lang="uk-UA" sz="4000" b="1" dirty="0" smtClean="0">
                <a:solidFill>
                  <a:srgbClr val="006666"/>
                </a:solidFill>
              </a:rPr>
            </a:br>
            <a:r>
              <a:rPr lang="uk-UA" sz="4000" b="1" dirty="0" smtClean="0">
                <a:solidFill>
                  <a:srgbClr val="006666"/>
                </a:solidFill>
              </a:rPr>
              <a:t> </a:t>
            </a:r>
            <a:r>
              <a:rPr lang="ru-RU" sz="4000" b="1" noProof="1" smtClean="0">
                <a:solidFill>
                  <a:srgbClr val="006666"/>
                </a:solidFill>
              </a:rPr>
              <a:t>«</a:t>
            </a:r>
            <a:r>
              <a:rPr lang="uk-UA" sz="4000" b="1" noProof="1" smtClean="0">
                <a:solidFill>
                  <a:srgbClr val="006666"/>
                </a:solidFill>
              </a:rPr>
              <a:t>Вчимося жити разом</a:t>
            </a:r>
            <a:r>
              <a:rPr lang="ru-RU" sz="4000" b="1" noProof="1" smtClean="0">
                <a:solidFill>
                  <a:srgbClr val="006666"/>
                </a:solidFill>
              </a:rPr>
              <a:t>»</a:t>
            </a:r>
            <a:endParaRPr lang="ru-RU" sz="4000" b="1" dirty="0" smtClean="0">
              <a:solidFill>
                <a:srgbClr val="006666"/>
              </a:solidFill>
            </a:endParaRP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916832"/>
            <a:ext cx="3456384" cy="4680520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endParaRPr lang="ru-RU" sz="2000" dirty="0" smtClean="0">
              <a:solidFill>
                <a:srgbClr val="006666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400" dirty="0" smtClean="0"/>
              <a:t>Впроваджується на всіх  рівнях дошкільної і середньої освіти</a:t>
            </a:r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uk-UA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400" dirty="0" smtClean="0"/>
              <a:t>Ґрунтується  на принципах ООЖН </a:t>
            </a:r>
            <a:r>
              <a:rPr lang="ru-RU" sz="2400" dirty="0" smtClean="0"/>
              <a:t>(</a:t>
            </a:r>
            <a:r>
              <a:rPr lang="en-US" sz="2400" dirty="0" smtClean="0"/>
              <a:t>LSE</a:t>
            </a:r>
            <a:r>
              <a:rPr lang="ru-RU" sz="2400" dirty="0" smtClean="0"/>
              <a:t>)</a:t>
            </a:r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400" dirty="0" smtClean="0"/>
              <a:t>Спрямований на розвиток життєвих навичок,  сприятливих формуванню миролюбності</a:t>
            </a:r>
            <a:endParaRPr lang="ru-RU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Char char="Ø"/>
            </a:pPr>
            <a:endParaRPr lang="ru-RU" sz="2800" b="1" dirty="0" smtClean="0">
              <a:solidFill>
                <a:srgbClr val="006666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1960" y="1844824"/>
            <a:ext cx="4788024" cy="501317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Дошкільна освіта:</a:t>
            </a:r>
          </a:p>
          <a:p>
            <a:pPr marL="176213" marR="0" lvl="1" indent="-1762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</a:rPr>
              <a:t>8 занять (по 4 для середньої</a:t>
            </a:r>
            <a:r>
              <a:rPr kumimoji="0" lang="uk-UA" sz="2000" b="0" i="0" u="none" strike="noStrike" kern="0" cap="none" spc="0" normalizeH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</a:rPr>
              <a:t> і старшої групи);</a:t>
            </a: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176213" marR="0" lvl="1" indent="-1762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kumimoji="0" lang="uk-UA" sz="2000" b="0" i="0" u="none" strike="noStrike" kern="0" cap="none" spc="0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</a:rPr>
              <a:t>інтегрований</a:t>
            </a:r>
            <a:r>
              <a:rPr kumimoji="0" lang="uk-UA" sz="2000" b="0" i="0" u="none" strike="noStrike" kern="0" cap="none" spc="0" normalizeH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</a:rPr>
              <a:t> в існуючі програми</a:t>
            </a:r>
          </a:p>
          <a:p>
            <a:pPr marL="355600" marR="0" lvl="1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tabLst>
                <a:tab pos="355600" algn="l"/>
              </a:tabLst>
              <a:defRPr/>
            </a:pPr>
            <a:endParaRPr lang="ru-RU" sz="1000" kern="0" baseline="0" dirty="0" smtClean="0">
              <a:solidFill>
                <a:srgbClr val="006666"/>
              </a:solidFill>
            </a:endParaRPr>
          </a:p>
          <a:p>
            <a:pPr marL="355600" lvl="1" indent="-355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tabLst>
                <a:tab pos="355600" algn="l"/>
              </a:tabLst>
              <a:defRPr/>
            </a:pPr>
            <a:r>
              <a:rPr lang="uk-UA" sz="2000" b="1" kern="0" dirty="0" smtClean="0">
                <a:solidFill>
                  <a:srgbClr val="006666"/>
                </a:solidFill>
              </a:rPr>
              <a:t>Початкова та основна школа (1-9 класи):</a:t>
            </a:r>
          </a:p>
          <a:p>
            <a:pPr marL="176213" lvl="1" indent="-1762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uk-UA" sz="2000" kern="0" dirty="0" smtClean="0">
                <a:solidFill>
                  <a:srgbClr val="006666"/>
                </a:solidFill>
              </a:rPr>
              <a:t>60 уроків (25 – початкова школа, 35-основна школа); </a:t>
            </a:r>
          </a:p>
          <a:p>
            <a:pPr marL="176213" lvl="1" indent="-1762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uk-UA" sz="2000" kern="0" dirty="0" smtClean="0">
                <a:solidFill>
                  <a:srgbClr val="006666"/>
                </a:solidFill>
              </a:rPr>
              <a:t>інтегрований в обов’язковий предмет «Основи здоров’я</a:t>
            </a:r>
            <a:r>
              <a:rPr lang="ru-RU" sz="2000" kern="0" dirty="0" smtClean="0">
                <a:solidFill>
                  <a:srgbClr val="006666"/>
                </a:solidFill>
              </a:rPr>
              <a:t>» </a:t>
            </a:r>
            <a:endParaRPr lang="uk-UA" sz="2000" kern="0" dirty="0" smtClean="0">
              <a:solidFill>
                <a:srgbClr val="006666"/>
              </a:solidFill>
            </a:endParaRPr>
          </a:p>
          <a:p>
            <a:pPr marL="355600" marR="0" lvl="1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tabLst>
                <a:tab pos="355600" algn="l"/>
              </a:tabLst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</a:endParaRPr>
          </a:p>
          <a:p>
            <a:pPr marL="877888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uk-UA" sz="2000" b="1" kern="0" dirty="0" smtClean="0">
                <a:solidFill>
                  <a:srgbClr val="006666"/>
                </a:solidFill>
              </a:rPr>
              <a:t>Старша школа (10 або 11 клас):</a:t>
            </a: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1" indent="-1762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uk-UA" sz="2000" kern="0" dirty="0" smtClean="0">
                <a:solidFill>
                  <a:srgbClr val="006666"/>
                </a:solidFill>
              </a:rPr>
              <a:t>4 уроки; </a:t>
            </a:r>
          </a:p>
          <a:p>
            <a:pPr marL="176213" lvl="1" indent="-1762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55000"/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uk-UA" sz="2000" kern="0" dirty="0" smtClean="0">
                <a:solidFill>
                  <a:srgbClr val="006666"/>
                </a:solidFill>
              </a:rPr>
              <a:t>Альтернативні способи впровадження: факультатив, курс за вибором, виховні години тощо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63888" y="2492896"/>
            <a:ext cx="648072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 навчальних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закладів, визначених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листі Міністерства освіти і науки України від 09.03.2016 № 2/2-14-411-16, створюють умови для впровадження проекту у своєму навчальному закладі відповідно до кількості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 у 1-х-10(11)-х класах: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19573"/>
              </p:ext>
            </p:extLst>
          </p:nvPr>
        </p:nvGraphicFramePr>
        <p:xfrm>
          <a:off x="395536" y="4005064"/>
          <a:ext cx="8424933" cy="1285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52128"/>
                <a:gridCol w="720080"/>
                <a:gridCol w="576064"/>
                <a:gridCol w="792088"/>
                <a:gridCol w="792088"/>
                <a:gridCol w="720080"/>
                <a:gridCol w="720080"/>
                <a:gridCol w="720080"/>
                <a:gridCol w="700439"/>
                <a:gridCol w="667713"/>
                <a:gridCol w="8640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10(11)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r>
                        <a:rPr lang="uk-UA" dirty="0" err="1" smtClean="0"/>
                        <a:t>ількість</a:t>
                      </a:r>
                      <a:r>
                        <a:rPr lang="uk-UA" baseline="0" dirty="0" smtClean="0"/>
                        <a:t> годин за Проектом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87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751</Words>
  <Application>Microsoft Office PowerPoint</Application>
  <PresentationFormat>Экран (4:3)</PresentationFormat>
  <Paragraphs>157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«ВЧИМОСЯ ЖИТИ РАЗОМ»: структура, завдання і поточні пріоритети</vt:lpstr>
      <vt:lpstr>Передумови проекту </vt:lpstr>
      <vt:lpstr>Донор проекту</vt:lpstr>
      <vt:lpstr>Ініціатор проекту </vt:lpstr>
      <vt:lpstr>Компоненти проекту  «Вчимося жити разом»</vt:lpstr>
      <vt:lpstr>Компонент  «Навчання життєвим навичкам» </vt:lpstr>
      <vt:lpstr>Основні показники компоненту «Освіта на засадах життєвих навичок»</vt:lpstr>
      <vt:lpstr>Тренінговий курс для дітей  «Вчимося жити разом»</vt:lpstr>
      <vt:lpstr>Керівники навчальних закладів, визначених  листі Міністерства освіти і науки України від 09.03.2016 № 2/2-14-411-16, створюють умови для впровадження проекту у своєму навчальному закладі відповідно до кількості обов'язкових уроків у 1-х-10(11)-х класах:</vt:lpstr>
      <vt:lpstr>Результати навчання за тренінговим курсом: компетентності (знання, ставлення, навички)</vt:lpstr>
      <vt:lpstr>Джерела додаткових безкоштовних ресурсів</vt:lpstr>
      <vt:lpstr>Моніторингові візити представників донорів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Админ</cp:lastModifiedBy>
  <cp:revision>60</cp:revision>
  <dcterms:created xsi:type="dcterms:W3CDTF">2016-04-16T08:56:09Z</dcterms:created>
  <dcterms:modified xsi:type="dcterms:W3CDTF">2016-08-26T05:50:21Z</dcterms:modified>
</cp:coreProperties>
</file>